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Domus" panose="020B0604020202020204" charset="0"/>
      <p:regular r:id="rId15"/>
    </p:embeddedFont>
    <p:embeddedFont>
      <p:font typeface="Domus Bold" panose="020B0604020202020204" charset="0"/>
      <p:regular r:id="rId16"/>
    </p:embeddedFont>
    <p:embeddedFont>
      <p:font typeface="Mont" panose="020B0604020202020204" charset="0"/>
      <p:regular r:id="rId17"/>
    </p:embeddedFont>
    <p:embeddedFont>
      <p:font typeface="Mont Bold" panose="020B0604020202020204" charset="0"/>
      <p:regular r:id="rId18"/>
    </p:embeddedFont>
    <p:embeddedFont>
      <p:font typeface="Mont Italics"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70" y="10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332B5-83E6-460E-A2FD-A36BE1152F21}" type="datetimeFigureOut">
              <a:rPr lang="en-GB" smtClean="0"/>
              <a:t>13/08/2026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741A0-D74A-4929-86A7-5CBF20A26283}" type="slidenum">
              <a:rPr lang="en-GB" smtClean="0"/>
              <a:t>‹#›</a:t>
            </a:fld>
            <a:endParaRPr lang="en-GB"/>
          </a:p>
        </p:txBody>
      </p:sp>
    </p:spTree>
    <p:extLst>
      <p:ext uri="{BB962C8B-B14F-4D97-AF65-F5344CB8AC3E}">
        <p14:creationId xmlns:p14="http://schemas.microsoft.com/office/powerpoint/2010/main" val="2222384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YouTube link: </a:t>
            </a:r>
            <a:r>
              <a:rPr lang="en-GB" dirty="0"/>
              <a:t>https://www.youtube.com/watch?v=-IraaalaNIg</a:t>
            </a:r>
          </a:p>
        </p:txBody>
      </p:sp>
      <p:sp>
        <p:nvSpPr>
          <p:cNvPr id="4" name="Slide Number Placeholder 3"/>
          <p:cNvSpPr>
            <a:spLocks noGrp="1"/>
          </p:cNvSpPr>
          <p:nvPr>
            <p:ph type="sldNum" sz="quarter" idx="5"/>
          </p:nvPr>
        </p:nvSpPr>
        <p:spPr/>
        <p:txBody>
          <a:bodyPr/>
          <a:lstStyle/>
          <a:p>
            <a:fld id="{D21741A0-D74A-4929-86A7-5CBF20A26283}" type="slidenum">
              <a:rPr lang="en-GB" smtClean="0"/>
              <a:t>11</a:t>
            </a:fld>
            <a:endParaRPr lang="en-GB"/>
          </a:p>
        </p:txBody>
      </p:sp>
    </p:spTree>
    <p:extLst>
      <p:ext uri="{BB962C8B-B14F-4D97-AF65-F5344CB8AC3E}">
        <p14:creationId xmlns:p14="http://schemas.microsoft.com/office/powerpoint/2010/main" val="2832516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www.youtube.com/embed/-IraaalaNIg?feature=oembed" TargetMode="Externa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EDBD0"/>
        </a:solidFill>
        <a:effectLst/>
      </p:bgPr>
    </p:bg>
    <p:spTree>
      <p:nvGrpSpPr>
        <p:cNvPr id="1" name=""/>
        <p:cNvGrpSpPr/>
        <p:nvPr/>
      </p:nvGrpSpPr>
      <p:grpSpPr>
        <a:xfrm>
          <a:off x="0" y="0"/>
          <a:ext cx="0" cy="0"/>
          <a:chOff x="0" y="0"/>
          <a:chExt cx="0" cy="0"/>
        </a:xfrm>
      </p:grpSpPr>
      <p:sp>
        <p:nvSpPr>
          <p:cNvPr id="2" name="Freeform 2"/>
          <p:cNvSpPr/>
          <p:nvPr/>
        </p:nvSpPr>
        <p:spPr>
          <a:xfrm>
            <a:off x="0" y="-204693"/>
            <a:ext cx="18288000" cy="8229600"/>
          </a:xfrm>
          <a:custGeom>
            <a:avLst/>
            <a:gdLst/>
            <a:ahLst/>
            <a:cxnLst/>
            <a:rect l="l" t="t" r="r" b="b"/>
            <a:pathLst>
              <a:path w="18288000" h="8229600">
                <a:moveTo>
                  <a:pt x="0" y="0"/>
                </a:moveTo>
                <a:lnTo>
                  <a:pt x="18288000" y="0"/>
                </a:lnTo>
                <a:lnTo>
                  <a:pt x="18288000" y="8229600"/>
                </a:lnTo>
                <a:lnTo>
                  <a:pt x="0" y="8229600"/>
                </a:lnTo>
                <a:lnTo>
                  <a:pt x="0" y="0"/>
                </a:lnTo>
                <a:close/>
              </a:path>
            </a:pathLst>
          </a:custGeom>
          <a:blipFill>
            <a:blip r:embed="rId2"/>
            <a:stretch>
              <a:fillRect t="-24027" b="-24027"/>
            </a:stretch>
          </a:blipFill>
        </p:spPr>
        <p:txBody>
          <a:bodyPr/>
          <a:lstStyle/>
          <a:p>
            <a:endParaRPr lang="en-GB"/>
          </a:p>
        </p:txBody>
      </p:sp>
      <p:sp>
        <p:nvSpPr>
          <p:cNvPr id="3" name="Freeform 3"/>
          <p:cNvSpPr/>
          <p:nvPr/>
        </p:nvSpPr>
        <p:spPr>
          <a:xfrm>
            <a:off x="13678204" y="8426005"/>
            <a:ext cx="4189616" cy="906004"/>
          </a:xfrm>
          <a:custGeom>
            <a:avLst/>
            <a:gdLst/>
            <a:ahLst/>
            <a:cxnLst/>
            <a:rect l="l" t="t" r="r" b="b"/>
            <a:pathLst>
              <a:path w="4189616" h="906004">
                <a:moveTo>
                  <a:pt x="0" y="0"/>
                </a:moveTo>
                <a:lnTo>
                  <a:pt x="4189616" y="0"/>
                </a:lnTo>
                <a:lnTo>
                  <a:pt x="4189616" y="906005"/>
                </a:lnTo>
                <a:lnTo>
                  <a:pt x="0" y="906005"/>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869161" y="8006467"/>
            <a:ext cx="12951600" cy="1430756"/>
          </a:xfrm>
          <a:prstGeom prst="rect">
            <a:avLst/>
          </a:prstGeom>
        </p:spPr>
        <p:txBody>
          <a:bodyPr lIns="0" tIns="0" rIns="0" bIns="0" rtlCol="0" anchor="t">
            <a:spAutoFit/>
          </a:bodyPr>
          <a:lstStyle/>
          <a:p>
            <a:pPr algn="l">
              <a:lnSpc>
                <a:spcPts val="11962"/>
              </a:lnSpc>
            </a:pPr>
            <a:r>
              <a:rPr lang="en-US" sz="7306" b="1">
                <a:solidFill>
                  <a:srgbClr val="B20E10"/>
                </a:solidFill>
                <a:latin typeface="Domus Bold"/>
                <a:ea typeface="Domus Bold"/>
                <a:cs typeface="Domus Bold"/>
                <a:sym typeface="Domus Bold"/>
              </a:rPr>
              <a:t>Anti bullying week presentation</a:t>
            </a:r>
          </a:p>
        </p:txBody>
      </p:sp>
      <p:sp>
        <p:nvSpPr>
          <p:cNvPr id="5" name="TextBox 5"/>
          <p:cNvSpPr txBox="1"/>
          <p:nvPr/>
        </p:nvSpPr>
        <p:spPr>
          <a:xfrm>
            <a:off x="13480479" y="9694398"/>
            <a:ext cx="4387341" cy="219075"/>
          </a:xfrm>
          <a:prstGeom prst="rect">
            <a:avLst/>
          </a:prstGeom>
        </p:spPr>
        <p:txBody>
          <a:bodyPr lIns="0" tIns="0" rIns="0" bIns="0" rtlCol="0" anchor="t">
            <a:spAutoFit/>
          </a:bodyPr>
          <a:lstStyle/>
          <a:p>
            <a:pPr algn="r">
              <a:lnSpc>
                <a:spcPts val="1439"/>
              </a:lnSpc>
            </a:pPr>
            <a:r>
              <a:rPr lang="en-US" sz="1200" i="1" spc="11">
                <a:solidFill>
                  <a:srgbClr val="000000"/>
                </a:solidFill>
                <a:latin typeface="Mont Italics"/>
                <a:ea typeface="Mont Italics"/>
                <a:cs typeface="Mont Italics"/>
                <a:sym typeface="Mont Italics"/>
              </a:rPr>
              <a:t>© Copyright Coram Family Lives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35740"/>
            <a:ext cx="13734722" cy="1704325"/>
            <a:chOff x="0" y="0"/>
            <a:chExt cx="3617375" cy="448876"/>
          </a:xfrm>
        </p:grpSpPr>
        <p:sp>
          <p:nvSpPr>
            <p:cNvPr id="3" name="Freeform 3"/>
            <p:cNvSpPr/>
            <p:nvPr/>
          </p:nvSpPr>
          <p:spPr>
            <a:xfrm>
              <a:off x="0" y="0"/>
              <a:ext cx="3617375" cy="448876"/>
            </a:xfrm>
            <a:custGeom>
              <a:avLst/>
              <a:gdLst/>
              <a:ahLst/>
              <a:cxnLst/>
              <a:rect l="l" t="t" r="r" b="b"/>
              <a:pathLst>
                <a:path w="3617375" h="448876">
                  <a:moveTo>
                    <a:pt x="0" y="0"/>
                  </a:moveTo>
                  <a:lnTo>
                    <a:pt x="3617375" y="0"/>
                  </a:lnTo>
                  <a:lnTo>
                    <a:pt x="3617375" y="448876"/>
                  </a:lnTo>
                  <a:lnTo>
                    <a:pt x="0" y="448876"/>
                  </a:lnTo>
                  <a:close/>
                </a:path>
              </a:pathLst>
            </a:custGeom>
            <a:solidFill>
              <a:srgbClr val="DEDBD0"/>
            </a:solidFill>
          </p:spPr>
          <p:txBody>
            <a:bodyPr/>
            <a:lstStyle/>
            <a:p>
              <a:endParaRPr lang="en-GB"/>
            </a:p>
          </p:txBody>
        </p:sp>
        <p:sp>
          <p:nvSpPr>
            <p:cNvPr id="4" name="TextBox 4"/>
            <p:cNvSpPr txBox="1"/>
            <p:nvPr/>
          </p:nvSpPr>
          <p:spPr>
            <a:xfrm>
              <a:off x="0" y="-104775"/>
              <a:ext cx="3617375" cy="553651"/>
            </a:xfrm>
            <a:prstGeom prst="rect">
              <a:avLst/>
            </a:prstGeom>
          </p:spPr>
          <p:txBody>
            <a:bodyPr lIns="50800" tIns="50800" rIns="50800" bIns="50800" rtlCol="0" anchor="ctr"/>
            <a:lstStyle/>
            <a:p>
              <a:pPr algn="ctr">
                <a:lnSpc>
                  <a:spcPts val="3250"/>
                </a:lnSpc>
              </a:pPr>
              <a:endParaRPr/>
            </a:p>
          </p:txBody>
        </p:sp>
      </p:grpSp>
      <p:sp>
        <p:nvSpPr>
          <p:cNvPr id="5" name="TextBox 5"/>
          <p:cNvSpPr txBox="1"/>
          <p:nvPr/>
        </p:nvSpPr>
        <p:spPr>
          <a:xfrm>
            <a:off x="783597" y="2530414"/>
            <a:ext cx="9606818" cy="7296532"/>
          </a:xfrm>
          <a:prstGeom prst="rect">
            <a:avLst/>
          </a:prstGeom>
        </p:spPr>
        <p:txBody>
          <a:bodyPr lIns="0" tIns="0" rIns="0" bIns="0" rtlCol="0" anchor="t">
            <a:spAutoFit/>
          </a:bodyPr>
          <a:lstStyle/>
          <a:p>
            <a:pPr marL="669281" lvl="1" indent="-334641" algn="l">
              <a:lnSpc>
                <a:spcPts val="4091"/>
              </a:lnSpc>
              <a:buFont typeface="Arial"/>
              <a:buChar char="•"/>
            </a:pPr>
            <a:r>
              <a:rPr lang="en-US" sz="3099" spc="27">
                <a:solidFill>
                  <a:srgbClr val="1B2848"/>
                </a:solidFill>
                <a:latin typeface="Mont"/>
                <a:ea typeface="Mont"/>
                <a:cs typeface="Mont"/>
                <a:sym typeface="Mont"/>
              </a:rPr>
              <a:t>69% of young people experience bullying before their 18th birthday.</a:t>
            </a:r>
          </a:p>
          <a:p>
            <a:pPr algn="l">
              <a:lnSpc>
                <a:spcPts val="4091"/>
              </a:lnSpc>
            </a:pPr>
            <a:endParaRPr lang="en-US" sz="3099" spc="27">
              <a:solidFill>
                <a:srgbClr val="1B2848"/>
              </a:solidFill>
              <a:latin typeface="Mont"/>
              <a:ea typeface="Mont"/>
              <a:cs typeface="Mont"/>
              <a:sym typeface="Mont"/>
            </a:endParaRPr>
          </a:p>
          <a:p>
            <a:pPr marL="669281" lvl="1" indent="-334641" algn="l">
              <a:lnSpc>
                <a:spcPts val="4091"/>
              </a:lnSpc>
              <a:buFont typeface="Arial"/>
              <a:buChar char="•"/>
            </a:pPr>
            <a:r>
              <a:rPr lang="en-US" sz="3099" spc="27">
                <a:solidFill>
                  <a:srgbClr val="1B2848"/>
                </a:solidFill>
                <a:latin typeface="Mont"/>
                <a:ea typeface="Mont"/>
                <a:cs typeface="Mont"/>
                <a:sym typeface="Mont"/>
              </a:rPr>
              <a:t>60% of people bullied because of appearance</a:t>
            </a:r>
          </a:p>
          <a:p>
            <a:pPr algn="l">
              <a:lnSpc>
                <a:spcPts val="4091"/>
              </a:lnSpc>
            </a:pPr>
            <a:endParaRPr lang="en-US" sz="3099" spc="27">
              <a:solidFill>
                <a:srgbClr val="1B2848"/>
              </a:solidFill>
              <a:latin typeface="Mont"/>
              <a:ea typeface="Mont"/>
              <a:cs typeface="Mont"/>
              <a:sym typeface="Mont"/>
            </a:endParaRPr>
          </a:p>
          <a:p>
            <a:pPr marL="669281" lvl="1" indent="-334641" algn="l">
              <a:lnSpc>
                <a:spcPts val="4091"/>
              </a:lnSpc>
              <a:buFont typeface="Arial"/>
              <a:buChar char="•"/>
            </a:pPr>
            <a:r>
              <a:rPr lang="en-US" sz="3099" spc="27">
                <a:solidFill>
                  <a:srgbClr val="1B2848"/>
                </a:solidFill>
                <a:latin typeface="Mont"/>
                <a:ea typeface="Mont"/>
                <a:cs typeface="Mont"/>
                <a:sym typeface="Mont"/>
              </a:rPr>
              <a:t>30% said that bullying has had a huge impact on their social lives</a:t>
            </a:r>
          </a:p>
          <a:p>
            <a:pPr algn="l">
              <a:lnSpc>
                <a:spcPts val="4091"/>
              </a:lnSpc>
            </a:pPr>
            <a:endParaRPr lang="en-US" sz="3099" spc="27">
              <a:solidFill>
                <a:srgbClr val="1B2848"/>
              </a:solidFill>
              <a:latin typeface="Mont"/>
              <a:ea typeface="Mont"/>
              <a:cs typeface="Mont"/>
              <a:sym typeface="Mont"/>
            </a:endParaRPr>
          </a:p>
          <a:p>
            <a:pPr marL="669281" lvl="1" indent="-334641" algn="l">
              <a:lnSpc>
                <a:spcPts val="4091"/>
              </a:lnSpc>
              <a:buFont typeface="Arial"/>
              <a:buChar char="•"/>
            </a:pPr>
            <a:r>
              <a:rPr lang="en-US" sz="3099" spc="27">
                <a:solidFill>
                  <a:srgbClr val="1B2848"/>
                </a:solidFill>
                <a:latin typeface="Mont"/>
                <a:ea typeface="Mont"/>
                <a:cs typeface="Mont"/>
                <a:sym typeface="Mont"/>
              </a:rPr>
              <a:t>38% said that bullying has had a huge impact on their self esteem</a:t>
            </a:r>
          </a:p>
          <a:p>
            <a:pPr algn="l">
              <a:lnSpc>
                <a:spcPts val="4091"/>
              </a:lnSpc>
            </a:pPr>
            <a:endParaRPr lang="en-US" sz="3099" spc="27">
              <a:solidFill>
                <a:srgbClr val="1B2848"/>
              </a:solidFill>
              <a:latin typeface="Mont"/>
              <a:ea typeface="Mont"/>
              <a:cs typeface="Mont"/>
              <a:sym typeface="Mont"/>
            </a:endParaRPr>
          </a:p>
          <a:p>
            <a:pPr marL="669281" lvl="1" indent="-334641" algn="l">
              <a:lnSpc>
                <a:spcPts val="4091"/>
              </a:lnSpc>
              <a:buFont typeface="Arial"/>
              <a:buChar char="•"/>
            </a:pPr>
            <a:r>
              <a:rPr lang="en-US" sz="3099">
                <a:solidFill>
                  <a:srgbClr val="1B2848"/>
                </a:solidFill>
                <a:latin typeface="Mont"/>
                <a:ea typeface="Mont"/>
                <a:cs typeface="Mont"/>
                <a:sym typeface="Mont"/>
              </a:rPr>
              <a:t>25% young people have had suicidal thoughts because of bullying</a:t>
            </a:r>
          </a:p>
        </p:txBody>
      </p:sp>
      <p:sp>
        <p:nvSpPr>
          <p:cNvPr id="6" name="Freeform 6"/>
          <p:cNvSpPr/>
          <p:nvPr/>
        </p:nvSpPr>
        <p:spPr>
          <a:xfrm>
            <a:off x="9720328" y="2908093"/>
            <a:ext cx="8567672" cy="7378907"/>
          </a:xfrm>
          <a:custGeom>
            <a:avLst/>
            <a:gdLst/>
            <a:ahLst/>
            <a:cxnLst/>
            <a:rect l="l" t="t" r="r" b="b"/>
            <a:pathLst>
              <a:path w="8567672" h="7378907">
                <a:moveTo>
                  <a:pt x="0" y="0"/>
                </a:moveTo>
                <a:lnTo>
                  <a:pt x="8567672" y="0"/>
                </a:lnTo>
                <a:lnTo>
                  <a:pt x="8567672" y="7378907"/>
                </a:lnTo>
                <a:lnTo>
                  <a:pt x="0" y="73789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783597" y="489644"/>
            <a:ext cx="13738397" cy="1980448"/>
          </a:xfrm>
          <a:prstGeom prst="rect">
            <a:avLst/>
          </a:prstGeom>
        </p:spPr>
        <p:txBody>
          <a:bodyPr lIns="0" tIns="0" rIns="0" bIns="0" rtlCol="0" anchor="t">
            <a:spAutoFit/>
          </a:bodyPr>
          <a:lstStyle/>
          <a:p>
            <a:pPr algn="l">
              <a:lnSpc>
                <a:spcPts val="13535"/>
              </a:lnSpc>
            </a:pPr>
            <a:r>
              <a:rPr lang="en-US" sz="9399" b="1" dirty="0">
                <a:solidFill>
                  <a:srgbClr val="1B2848"/>
                </a:solidFill>
                <a:latin typeface="Mont Bold"/>
                <a:ea typeface="Mont Bold"/>
                <a:cs typeface="Mont Bold"/>
                <a:sym typeface="Mont Bold"/>
              </a:rPr>
              <a:t>Bullying facts/stats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EDBD0"/>
        </a:solidFill>
        <a:effectLst/>
      </p:bgPr>
    </p:bg>
    <p:spTree>
      <p:nvGrpSpPr>
        <p:cNvPr id="1" name=""/>
        <p:cNvGrpSpPr/>
        <p:nvPr/>
      </p:nvGrpSpPr>
      <p:grpSpPr>
        <a:xfrm>
          <a:off x="0" y="0"/>
          <a:ext cx="0" cy="0"/>
          <a:chOff x="0" y="0"/>
          <a:chExt cx="0" cy="0"/>
        </a:xfrm>
      </p:grpSpPr>
      <p:grpSp>
        <p:nvGrpSpPr>
          <p:cNvPr id="2" name="Group 2"/>
          <p:cNvGrpSpPr/>
          <p:nvPr/>
        </p:nvGrpSpPr>
        <p:grpSpPr>
          <a:xfrm>
            <a:off x="0" y="484493"/>
            <a:ext cx="11556603" cy="1704325"/>
            <a:chOff x="0" y="0"/>
            <a:chExt cx="3043714" cy="448876"/>
          </a:xfrm>
        </p:grpSpPr>
        <p:sp>
          <p:nvSpPr>
            <p:cNvPr id="3" name="Freeform 3"/>
            <p:cNvSpPr/>
            <p:nvPr/>
          </p:nvSpPr>
          <p:spPr>
            <a:xfrm>
              <a:off x="0" y="0"/>
              <a:ext cx="3043714" cy="448876"/>
            </a:xfrm>
            <a:custGeom>
              <a:avLst/>
              <a:gdLst/>
              <a:ahLst/>
              <a:cxnLst/>
              <a:rect l="l" t="t" r="r" b="b"/>
              <a:pathLst>
                <a:path w="3043714" h="448876">
                  <a:moveTo>
                    <a:pt x="0" y="0"/>
                  </a:moveTo>
                  <a:lnTo>
                    <a:pt x="3043714" y="0"/>
                  </a:lnTo>
                  <a:lnTo>
                    <a:pt x="3043714" y="448876"/>
                  </a:lnTo>
                  <a:lnTo>
                    <a:pt x="0" y="448876"/>
                  </a:lnTo>
                  <a:close/>
                </a:path>
              </a:pathLst>
            </a:custGeom>
            <a:solidFill>
              <a:srgbClr val="FFFFFF"/>
            </a:solidFill>
          </p:spPr>
          <p:txBody>
            <a:bodyPr/>
            <a:lstStyle/>
            <a:p>
              <a:endParaRPr lang="en-GB"/>
            </a:p>
          </p:txBody>
        </p:sp>
        <p:sp>
          <p:nvSpPr>
            <p:cNvPr id="4" name="TextBox 4"/>
            <p:cNvSpPr txBox="1"/>
            <p:nvPr/>
          </p:nvSpPr>
          <p:spPr>
            <a:xfrm>
              <a:off x="0" y="-104775"/>
              <a:ext cx="3043714" cy="553651"/>
            </a:xfrm>
            <a:prstGeom prst="rect">
              <a:avLst/>
            </a:prstGeom>
          </p:spPr>
          <p:txBody>
            <a:bodyPr lIns="50800" tIns="50800" rIns="50800" bIns="50800" rtlCol="0" anchor="ctr"/>
            <a:lstStyle/>
            <a:p>
              <a:pPr algn="ctr">
                <a:lnSpc>
                  <a:spcPts val="3250"/>
                </a:lnSpc>
              </a:pPr>
              <a:endParaRPr/>
            </a:p>
          </p:txBody>
        </p:sp>
      </p:grpSp>
      <p:sp>
        <p:nvSpPr>
          <p:cNvPr id="5" name="TextBox 5"/>
          <p:cNvSpPr txBox="1"/>
          <p:nvPr/>
        </p:nvSpPr>
        <p:spPr>
          <a:xfrm>
            <a:off x="783597" y="2539939"/>
            <a:ext cx="10773006" cy="7375780"/>
          </a:xfrm>
          <a:prstGeom prst="rect">
            <a:avLst/>
          </a:prstGeom>
        </p:spPr>
        <p:txBody>
          <a:bodyPr lIns="0" tIns="0" rIns="0" bIns="0" rtlCol="0" anchor="t">
            <a:spAutoFit/>
          </a:bodyPr>
          <a:lstStyle/>
          <a:p>
            <a:pPr marL="626102" lvl="1" indent="-313051" algn="l">
              <a:lnSpc>
                <a:spcPts val="3827"/>
              </a:lnSpc>
              <a:buFont typeface="Arial"/>
              <a:buChar char="•"/>
            </a:pPr>
            <a:r>
              <a:rPr lang="en-US" sz="2899" spc="26">
                <a:solidFill>
                  <a:srgbClr val="1B2848"/>
                </a:solidFill>
                <a:latin typeface="Mont"/>
                <a:ea typeface="Mont"/>
                <a:cs typeface="Mont"/>
                <a:sym typeface="Mont"/>
              </a:rPr>
              <a:t>Physical (when someone pushes you, hits you or harms you in any way physically)</a:t>
            </a:r>
          </a:p>
          <a:p>
            <a:pPr algn="l">
              <a:lnSpc>
                <a:spcPts val="3827"/>
              </a:lnSpc>
            </a:pPr>
            <a:endParaRPr lang="en-US" sz="2899" spc="26">
              <a:solidFill>
                <a:srgbClr val="1B2848"/>
              </a:solidFill>
              <a:latin typeface="Mont"/>
              <a:ea typeface="Mont"/>
              <a:cs typeface="Mont"/>
              <a:sym typeface="Mont"/>
            </a:endParaRPr>
          </a:p>
          <a:p>
            <a:pPr marL="626102" lvl="1" indent="-313051" algn="l">
              <a:lnSpc>
                <a:spcPts val="3827"/>
              </a:lnSpc>
              <a:buFont typeface="Arial"/>
              <a:buChar char="•"/>
            </a:pPr>
            <a:r>
              <a:rPr lang="en-US" sz="2899" spc="26">
                <a:solidFill>
                  <a:srgbClr val="1B2848"/>
                </a:solidFill>
                <a:latin typeface="Mont"/>
                <a:ea typeface="Mont"/>
                <a:cs typeface="Mont"/>
                <a:sym typeface="Mont"/>
              </a:rPr>
              <a:t>Name calling (bullied by name calling regularly and it is hurtful)</a:t>
            </a:r>
          </a:p>
          <a:p>
            <a:pPr algn="l">
              <a:lnSpc>
                <a:spcPts val="3827"/>
              </a:lnSpc>
            </a:pPr>
            <a:endParaRPr lang="en-US" sz="2899" spc="26">
              <a:solidFill>
                <a:srgbClr val="1B2848"/>
              </a:solidFill>
              <a:latin typeface="Mont"/>
              <a:ea typeface="Mont"/>
              <a:cs typeface="Mont"/>
              <a:sym typeface="Mont"/>
            </a:endParaRPr>
          </a:p>
          <a:p>
            <a:pPr marL="626102" lvl="1" indent="-313051" algn="l">
              <a:lnSpc>
                <a:spcPts val="3827"/>
              </a:lnSpc>
              <a:buFont typeface="Arial"/>
              <a:buChar char="•"/>
            </a:pPr>
            <a:r>
              <a:rPr lang="en-US" sz="2899" spc="26">
                <a:solidFill>
                  <a:srgbClr val="1B2848"/>
                </a:solidFill>
                <a:latin typeface="Mont"/>
                <a:ea typeface="Mont"/>
                <a:cs typeface="Mont"/>
                <a:sym typeface="Mont"/>
              </a:rPr>
              <a:t>Social (leaving out, making plans and excluding others, etc.)</a:t>
            </a:r>
          </a:p>
          <a:p>
            <a:pPr algn="l">
              <a:lnSpc>
                <a:spcPts val="3827"/>
              </a:lnSpc>
            </a:pPr>
            <a:endParaRPr lang="en-US" sz="2899" spc="26">
              <a:solidFill>
                <a:srgbClr val="1B2848"/>
              </a:solidFill>
              <a:latin typeface="Mont"/>
              <a:ea typeface="Mont"/>
              <a:cs typeface="Mont"/>
              <a:sym typeface="Mont"/>
            </a:endParaRPr>
          </a:p>
          <a:p>
            <a:pPr marL="626102" lvl="1" indent="-313051" algn="l">
              <a:lnSpc>
                <a:spcPts val="3827"/>
              </a:lnSpc>
              <a:buFont typeface="Arial"/>
              <a:buChar char="•"/>
            </a:pPr>
            <a:r>
              <a:rPr lang="en-US" sz="2899" spc="26">
                <a:solidFill>
                  <a:srgbClr val="1B2848"/>
                </a:solidFill>
                <a:latin typeface="Mont"/>
                <a:ea typeface="Mont"/>
                <a:cs typeface="Mont"/>
                <a:sym typeface="Mont"/>
              </a:rPr>
              <a:t>Cyberbullying (being bullied online, via mobile phone or on social networks)</a:t>
            </a:r>
          </a:p>
          <a:p>
            <a:pPr algn="l">
              <a:lnSpc>
                <a:spcPts val="3827"/>
              </a:lnSpc>
            </a:pPr>
            <a:endParaRPr lang="en-US" sz="2899" spc="26">
              <a:solidFill>
                <a:srgbClr val="1B2848"/>
              </a:solidFill>
              <a:latin typeface="Mont"/>
              <a:ea typeface="Mont"/>
              <a:cs typeface="Mont"/>
              <a:sym typeface="Mont"/>
            </a:endParaRPr>
          </a:p>
          <a:p>
            <a:pPr marL="626102" lvl="1" indent="-313051" algn="l">
              <a:lnSpc>
                <a:spcPts val="3827"/>
              </a:lnSpc>
              <a:buFont typeface="Arial"/>
              <a:buChar char="•"/>
            </a:pPr>
            <a:r>
              <a:rPr lang="en-US" sz="2899" spc="26">
                <a:solidFill>
                  <a:srgbClr val="1B2848"/>
                </a:solidFill>
                <a:latin typeface="Mont"/>
                <a:ea typeface="Mont"/>
                <a:cs typeface="Mont"/>
                <a:sym typeface="Mont"/>
              </a:rPr>
              <a:t>Sexual (bullying includes unwanted sexual advances/comments, sexuality, spreading sexual rumours)</a:t>
            </a:r>
          </a:p>
        </p:txBody>
      </p:sp>
      <p:sp>
        <p:nvSpPr>
          <p:cNvPr id="6" name="Freeform 6"/>
          <p:cNvSpPr/>
          <p:nvPr/>
        </p:nvSpPr>
        <p:spPr>
          <a:xfrm flipH="1">
            <a:off x="12628864" y="657418"/>
            <a:ext cx="5659136" cy="9258300"/>
          </a:xfrm>
          <a:custGeom>
            <a:avLst/>
            <a:gdLst/>
            <a:ahLst/>
            <a:cxnLst/>
            <a:rect l="l" t="t" r="r" b="b"/>
            <a:pathLst>
              <a:path w="5659136" h="9258300">
                <a:moveTo>
                  <a:pt x="5659136" y="0"/>
                </a:moveTo>
                <a:lnTo>
                  <a:pt x="0" y="0"/>
                </a:lnTo>
                <a:lnTo>
                  <a:pt x="0" y="9258300"/>
                </a:lnTo>
                <a:lnTo>
                  <a:pt x="5659136" y="9258300"/>
                </a:lnTo>
                <a:lnTo>
                  <a:pt x="5659136" y="0"/>
                </a:lnTo>
                <a:close/>
              </a:path>
            </a:pathLst>
          </a:custGeom>
          <a:blipFill>
            <a:blip r:embed="rId2"/>
            <a:stretch>
              <a:fillRect/>
            </a:stretch>
          </a:blipFill>
        </p:spPr>
        <p:txBody>
          <a:bodyPr/>
          <a:lstStyle/>
          <a:p>
            <a:endParaRPr lang="en-GB"/>
          </a:p>
        </p:txBody>
      </p:sp>
      <p:sp>
        <p:nvSpPr>
          <p:cNvPr id="7" name="TextBox 7"/>
          <p:cNvSpPr txBox="1"/>
          <p:nvPr/>
        </p:nvSpPr>
        <p:spPr>
          <a:xfrm>
            <a:off x="783597" y="497193"/>
            <a:ext cx="10405613" cy="1830329"/>
          </a:xfrm>
          <a:prstGeom prst="rect">
            <a:avLst/>
          </a:prstGeom>
        </p:spPr>
        <p:txBody>
          <a:bodyPr lIns="0" tIns="0" rIns="0" bIns="0" rtlCol="0" anchor="t">
            <a:spAutoFit/>
          </a:bodyPr>
          <a:lstStyle/>
          <a:p>
            <a:pPr algn="l">
              <a:lnSpc>
                <a:spcPts val="12527"/>
              </a:lnSpc>
            </a:pPr>
            <a:r>
              <a:rPr lang="en-US" sz="8699" b="1" dirty="0">
                <a:solidFill>
                  <a:srgbClr val="1B2848"/>
                </a:solidFill>
                <a:latin typeface="Mont Bold"/>
                <a:ea typeface="Mont Bold"/>
                <a:cs typeface="Mont Bold"/>
                <a:sym typeface="Mont Bold"/>
              </a:rPr>
              <a:t>Types of bullying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2422" y="0"/>
            <a:ext cx="7555578" cy="10287000"/>
            <a:chOff x="0" y="0"/>
            <a:chExt cx="1989946" cy="2709333"/>
          </a:xfrm>
        </p:grpSpPr>
        <p:sp>
          <p:nvSpPr>
            <p:cNvPr id="3" name="Freeform 3"/>
            <p:cNvSpPr/>
            <p:nvPr/>
          </p:nvSpPr>
          <p:spPr>
            <a:xfrm>
              <a:off x="0" y="0"/>
              <a:ext cx="1989946" cy="2709333"/>
            </a:xfrm>
            <a:custGeom>
              <a:avLst/>
              <a:gdLst/>
              <a:ahLst/>
              <a:cxnLst/>
              <a:rect l="l" t="t" r="r" b="b"/>
              <a:pathLst>
                <a:path w="1989946" h="2709333">
                  <a:moveTo>
                    <a:pt x="0" y="0"/>
                  </a:moveTo>
                  <a:lnTo>
                    <a:pt x="1989946" y="0"/>
                  </a:lnTo>
                  <a:lnTo>
                    <a:pt x="1989946" y="2709333"/>
                  </a:lnTo>
                  <a:lnTo>
                    <a:pt x="0" y="2709333"/>
                  </a:lnTo>
                  <a:close/>
                </a:path>
              </a:pathLst>
            </a:custGeom>
            <a:solidFill>
              <a:srgbClr val="DEDBD0"/>
            </a:solidFill>
          </p:spPr>
          <p:txBody>
            <a:bodyPr/>
            <a:lstStyle/>
            <a:p>
              <a:endParaRPr lang="en-GB"/>
            </a:p>
          </p:txBody>
        </p:sp>
        <p:sp>
          <p:nvSpPr>
            <p:cNvPr id="4" name="TextBox 4"/>
            <p:cNvSpPr txBox="1"/>
            <p:nvPr/>
          </p:nvSpPr>
          <p:spPr>
            <a:xfrm>
              <a:off x="0" y="-104775"/>
              <a:ext cx="1989946" cy="2814108"/>
            </a:xfrm>
            <a:prstGeom prst="rect">
              <a:avLst/>
            </a:prstGeom>
          </p:spPr>
          <p:txBody>
            <a:bodyPr lIns="50800" tIns="50800" rIns="50800" bIns="50800" rtlCol="0" anchor="ctr"/>
            <a:lstStyle/>
            <a:p>
              <a:pPr algn="ctr">
                <a:lnSpc>
                  <a:spcPts val="3250"/>
                </a:lnSpc>
              </a:pPr>
              <a:endParaRPr/>
            </a:p>
          </p:txBody>
        </p:sp>
      </p:grpSp>
      <p:sp>
        <p:nvSpPr>
          <p:cNvPr id="5" name="Freeform 5"/>
          <p:cNvSpPr/>
          <p:nvPr/>
        </p:nvSpPr>
        <p:spPr>
          <a:xfrm>
            <a:off x="1823671" y="3455066"/>
            <a:ext cx="5656622" cy="6674480"/>
          </a:xfrm>
          <a:custGeom>
            <a:avLst/>
            <a:gdLst/>
            <a:ahLst/>
            <a:cxnLst/>
            <a:rect l="l" t="t" r="r" b="b"/>
            <a:pathLst>
              <a:path w="5656622" h="6674480">
                <a:moveTo>
                  <a:pt x="0" y="0"/>
                </a:moveTo>
                <a:lnTo>
                  <a:pt x="5656622" y="0"/>
                </a:lnTo>
                <a:lnTo>
                  <a:pt x="5656622" y="6674480"/>
                </a:lnTo>
                <a:lnTo>
                  <a:pt x="0" y="66744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11391106" y="217842"/>
            <a:ext cx="6238211" cy="9546913"/>
          </a:xfrm>
          <a:prstGeom prst="rect">
            <a:avLst/>
          </a:prstGeom>
        </p:spPr>
        <p:txBody>
          <a:bodyPr lIns="0" tIns="0" rIns="0" bIns="0" rtlCol="0" anchor="t">
            <a:spAutoFit/>
          </a:bodyPr>
          <a:lstStyle/>
          <a:p>
            <a:pPr marL="772018" lvl="1" indent="-386009" algn="l">
              <a:lnSpc>
                <a:spcPts val="6293"/>
              </a:lnSpc>
              <a:buFont typeface="Arial"/>
              <a:buChar char="•"/>
            </a:pPr>
            <a:r>
              <a:rPr lang="en-US" sz="3575">
                <a:solidFill>
                  <a:srgbClr val="1B2848"/>
                </a:solidFill>
                <a:latin typeface="Mont"/>
                <a:ea typeface="Mont"/>
                <a:cs typeface="Mont"/>
                <a:sym typeface="Mont"/>
              </a:rPr>
              <a:t>Depressed</a:t>
            </a:r>
          </a:p>
          <a:p>
            <a:pPr marL="772018" lvl="1" indent="-386009" algn="l">
              <a:lnSpc>
                <a:spcPts val="6293"/>
              </a:lnSpc>
              <a:buFont typeface="Arial"/>
              <a:buChar char="•"/>
            </a:pPr>
            <a:r>
              <a:rPr lang="en-US" sz="3575">
                <a:solidFill>
                  <a:srgbClr val="1B2848"/>
                </a:solidFill>
                <a:latin typeface="Mont"/>
                <a:ea typeface="Mont"/>
                <a:cs typeface="Mont"/>
                <a:sym typeface="Mont"/>
              </a:rPr>
              <a:t>Anxious</a:t>
            </a:r>
          </a:p>
          <a:p>
            <a:pPr marL="772018" lvl="1" indent="-386009" algn="l">
              <a:lnSpc>
                <a:spcPts val="6293"/>
              </a:lnSpc>
              <a:buFont typeface="Arial"/>
              <a:buChar char="•"/>
            </a:pPr>
            <a:r>
              <a:rPr lang="en-US" sz="3575">
                <a:solidFill>
                  <a:srgbClr val="1B2848"/>
                </a:solidFill>
                <a:latin typeface="Mont"/>
                <a:ea typeface="Mont"/>
                <a:cs typeface="Mont"/>
                <a:sym typeface="Mont"/>
              </a:rPr>
              <a:t>Isolated</a:t>
            </a:r>
          </a:p>
          <a:p>
            <a:pPr marL="772018" lvl="1" indent="-386009" algn="l">
              <a:lnSpc>
                <a:spcPts val="6293"/>
              </a:lnSpc>
              <a:buFont typeface="Arial"/>
              <a:buChar char="•"/>
            </a:pPr>
            <a:r>
              <a:rPr lang="en-US" sz="3575">
                <a:solidFill>
                  <a:srgbClr val="1B2848"/>
                </a:solidFill>
                <a:latin typeface="Mont"/>
                <a:ea typeface="Mont"/>
                <a:cs typeface="Mont"/>
                <a:sym typeface="Mont"/>
              </a:rPr>
              <a:t>Withdrawn</a:t>
            </a:r>
          </a:p>
          <a:p>
            <a:pPr marL="772018" lvl="1" indent="-386009" algn="l">
              <a:lnSpc>
                <a:spcPts val="6293"/>
              </a:lnSpc>
              <a:buFont typeface="Arial"/>
              <a:buChar char="•"/>
            </a:pPr>
            <a:r>
              <a:rPr lang="en-US" sz="3575">
                <a:solidFill>
                  <a:srgbClr val="1B2848"/>
                </a:solidFill>
                <a:latin typeface="Mont"/>
                <a:ea typeface="Mont"/>
                <a:cs typeface="Mont"/>
                <a:sym typeface="Mont"/>
              </a:rPr>
              <a:t>Suicidal</a:t>
            </a:r>
          </a:p>
          <a:p>
            <a:pPr marL="772018" lvl="1" indent="-386009" algn="l">
              <a:lnSpc>
                <a:spcPts val="6293"/>
              </a:lnSpc>
              <a:buFont typeface="Arial"/>
              <a:buChar char="•"/>
            </a:pPr>
            <a:r>
              <a:rPr lang="en-US" sz="3575">
                <a:solidFill>
                  <a:srgbClr val="1B2848"/>
                </a:solidFill>
                <a:latin typeface="Mont"/>
                <a:ea typeface="Mont"/>
                <a:cs typeface="Mont"/>
                <a:sym typeface="Mont"/>
              </a:rPr>
              <a:t>Humiliated</a:t>
            </a:r>
          </a:p>
          <a:p>
            <a:pPr marL="772018" lvl="1" indent="-386009" algn="l">
              <a:lnSpc>
                <a:spcPts val="6293"/>
              </a:lnSpc>
              <a:buFont typeface="Arial"/>
              <a:buChar char="•"/>
            </a:pPr>
            <a:r>
              <a:rPr lang="en-US" sz="3575">
                <a:solidFill>
                  <a:srgbClr val="1B2848"/>
                </a:solidFill>
                <a:latin typeface="Mont"/>
                <a:ea typeface="Mont"/>
                <a:cs typeface="Mont"/>
                <a:sym typeface="Mont"/>
              </a:rPr>
              <a:t>Low</a:t>
            </a:r>
          </a:p>
          <a:p>
            <a:pPr marL="772018" lvl="1" indent="-386009" algn="l">
              <a:lnSpc>
                <a:spcPts val="6293"/>
              </a:lnSpc>
              <a:buFont typeface="Arial"/>
              <a:buChar char="•"/>
            </a:pPr>
            <a:r>
              <a:rPr lang="en-US" sz="3575">
                <a:solidFill>
                  <a:srgbClr val="1B2848"/>
                </a:solidFill>
                <a:latin typeface="Mont"/>
                <a:ea typeface="Mont"/>
                <a:cs typeface="Mont"/>
                <a:sym typeface="Mont"/>
              </a:rPr>
              <a:t>Upset</a:t>
            </a:r>
          </a:p>
          <a:p>
            <a:pPr marL="772018" lvl="1" indent="-386009" algn="l">
              <a:lnSpc>
                <a:spcPts val="6293"/>
              </a:lnSpc>
              <a:buFont typeface="Arial"/>
              <a:buChar char="•"/>
            </a:pPr>
            <a:r>
              <a:rPr lang="en-US" sz="3575">
                <a:solidFill>
                  <a:srgbClr val="1B2848"/>
                </a:solidFill>
                <a:latin typeface="Mont"/>
                <a:ea typeface="Mont"/>
                <a:cs typeface="Mont"/>
                <a:sym typeface="Mont"/>
              </a:rPr>
              <a:t>Angry</a:t>
            </a:r>
          </a:p>
          <a:p>
            <a:pPr marL="772018" lvl="1" indent="-386009" algn="l">
              <a:lnSpc>
                <a:spcPts val="6293"/>
              </a:lnSpc>
              <a:buFont typeface="Arial"/>
              <a:buChar char="•"/>
            </a:pPr>
            <a:r>
              <a:rPr lang="en-US" sz="3575">
                <a:solidFill>
                  <a:srgbClr val="1B2848"/>
                </a:solidFill>
                <a:latin typeface="Mont"/>
                <a:ea typeface="Mont"/>
                <a:cs typeface="Mont"/>
                <a:sym typeface="Mont"/>
              </a:rPr>
              <a:t>Frustrated</a:t>
            </a:r>
          </a:p>
          <a:p>
            <a:pPr marL="772018" lvl="1" indent="-386009" algn="l">
              <a:lnSpc>
                <a:spcPts val="6293"/>
              </a:lnSpc>
              <a:buFont typeface="Arial"/>
              <a:buChar char="•"/>
            </a:pPr>
            <a:r>
              <a:rPr lang="en-US" sz="3575">
                <a:solidFill>
                  <a:srgbClr val="1B2848"/>
                </a:solidFill>
                <a:latin typeface="Mont"/>
                <a:ea typeface="Mont"/>
                <a:cs typeface="Mont"/>
                <a:sym typeface="Mont"/>
              </a:rPr>
              <a:t>Start to believe it </a:t>
            </a:r>
          </a:p>
          <a:p>
            <a:pPr marL="772018" lvl="1" indent="-386009" algn="l">
              <a:lnSpc>
                <a:spcPts val="6293"/>
              </a:lnSpc>
              <a:buFont typeface="Arial"/>
              <a:buChar char="•"/>
            </a:pPr>
            <a:r>
              <a:rPr lang="en-US" sz="3575">
                <a:solidFill>
                  <a:srgbClr val="1B2848"/>
                </a:solidFill>
                <a:latin typeface="Mont"/>
                <a:ea typeface="Mont"/>
                <a:cs typeface="Mont"/>
                <a:sym typeface="Mont"/>
              </a:rPr>
              <a:t>Blame themselves </a:t>
            </a:r>
          </a:p>
        </p:txBody>
      </p:sp>
      <p:sp>
        <p:nvSpPr>
          <p:cNvPr id="7" name="TextBox 7"/>
          <p:cNvSpPr txBox="1"/>
          <p:nvPr/>
        </p:nvSpPr>
        <p:spPr>
          <a:xfrm>
            <a:off x="534728" y="274992"/>
            <a:ext cx="9712346" cy="2692180"/>
          </a:xfrm>
          <a:prstGeom prst="rect">
            <a:avLst/>
          </a:prstGeom>
        </p:spPr>
        <p:txBody>
          <a:bodyPr lIns="0" tIns="0" rIns="0" bIns="0" rtlCol="0" anchor="t">
            <a:spAutoFit/>
          </a:bodyPr>
          <a:lstStyle/>
          <a:p>
            <a:pPr algn="l">
              <a:lnSpc>
                <a:spcPts val="9401"/>
              </a:lnSpc>
            </a:pPr>
            <a:r>
              <a:rPr lang="en-US" sz="8174" b="1">
                <a:solidFill>
                  <a:srgbClr val="1B2848"/>
                </a:solidFill>
                <a:latin typeface="Mont Bold"/>
                <a:ea typeface="Mont Bold"/>
                <a:cs typeface="Mont Bold"/>
                <a:sym typeface="Mont Bold"/>
              </a:rPr>
              <a:t>How bullying can make you feel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2422" y="0"/>
            <a:ext cx="7555578" cy="10287000"/>
            <a:chOff x="0" y="0"/>
            <a:chExt cx="1989946" cy="2709333"/>
          </a:xfrm>
        </p:grpSpPr>
        <p:sp>
          <p:nvSpPr>
            <p:cNvPr id="3" name="Freeform 3"/>
            <p:cNvSpPr/>
            <p:nvPr/>
          </p:nvSpPr>
          <p:spPr>
            <a:xfrm>
              <a:off x="0" y="0"/>
              <a:ext cx="1989946" cy="2709333"/>
            </a:xfrm>
            <a:custGeom>
              <a:avLst/>
              <a:gdLst/>
              <a:ahLst/>
              <a:cxnLst/>
              <a:rect l="l" t="t" r="r" b="b"/>
              <a:pathLst>
                <a:path w="1989946" h="2709333">
                  <a:moveTo>
                    <a:pt x="0" y="0"/>
                  </a:moveTo>
                  <a:lnTo>
                    <a:pt x="1989946" y="0"/>
                  </a:lnTo>
                  <a:lnTo>
                    <a:pt x="1989946" y="2709333"/>
                  </a:lnTo>
                  <a:lnTo>
                    <a:pt x="0" y="2709333"/>
                  </a:lnTo>
                  <a:close/>
                </a:path>
              </a:pathLst>
            </a:custGeom>
            <a:solidFill>
              <a:srgbClr val="DEDBD0"/>
            </a:solidFill>
          </p:spPr>
          <p:txBody>
            <a:bodyPr/>
            <a:lstStyle/>
            <a:p>
              <a:endParaRPr lang="en-GB"/>
            </a:p>
          </p:txBody>
        </p:sp>
        <p:sp>
          <p:nvSpPr>
            <p:cNvPr id="4" name="TextBox 4"/>
            <p:cNvSpPr txBox="1"/>
            <p:nvPr/>
          </p:nvSpPr>
          <p:spPr>
            <a:xfrm>
              <a:off x="0" y="-104775"/>
              <a:ext cx="1989946" cy="2814108"/>
            </a:xfrm>
            <a:prstGeom prst="rect">
              <a:avLst/>
            </a:prstGeom>
          </p:spPr>
          <p:txBody>
            <a:bodyPr lIns="50800" tIns="50800" rIns="50800" bIns="50800" rtlCol="0" anchor="ctr"/>
            <a:lstStyle/>
            <a:p>
              <a:pPr algn="ctr">
                <a:lnSpc>
                  <a:spcPts val="3250"/>
                </a:lnSpc>
              </a:pPr>
              <a:endParaRPr/>
            </a:p>
          </p:txBody>
        </p:sp>
      </p:grpSp>
      <p:sp>
        <p:nvSpPr>
          <p:cNvPr id="5" name="Freeform 5"/>
          <p:cNvSpPr/>
          <p:nvPr/>
        </p:nvSpPr>
        <p:spPr>
          <a:xfrm>
            <a:off x="1801157" y="1899946"/>
            <a:ext cx="6707124" cy="8229600"/>
          </a:xfrm>
          <a:custGeom>
            <a:avLst/>
            <a:gdLst/>
            <a:ahLst/>
            <a:cxnLst/>
            <a:rect l="l" t="t" r="r" b="b"/>
            <a:pathLst>
              <a:path w="6707124" h="8229600">
                <a:moveTo>
                  <a:pt x="0" y="0"/>
                </a:moveTo>
                <a:lnTo>
                  <a:pt x="6707124" y="0"/>
                </a:lnTo>
                <a:lnTo>
                  <a:pt x="6707124" y="8229600"/>
                </a:lnTo>
                <a:lnTo>
                  <a:pt x="0" y="8229600"/>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11391106" y="322617"/>
            <a:ext cx="6238211" cy="9218415"/>
          </a:xfrm>
          <a:prstGeom prst="rect">
            <a:avLst/>
          </a:prstGeom>
        </p:spPr>
        <p:txBody>
          <a:bodyPr lIns="0" tIns="0" rIns="0" bIns="0" rtlCol="0" anchor="t">
            <a:spAutoFit/>
          </a:bodyPr>
          <a:lstStyle/>
          <a:p>
            <a:pPr marL="620892" lvl="1" indent="-310446" algn="l">
              <a:lnSpc>
                <a:spcPts val="4515"/>
              </a:lnSpc>
              <a:buFont typeface="Arial"/>
              <a:buChar char="•"/>
            </a:pPr>
            <a:r>
              <a:rPr lang="en-US" sz="2875">
                <a:solidFill>
                  <a:srgbClr val="1B2848"/>
                </a:solidFill>
                <a:latin typeface="Mont"/>
                <a:ea typeface="Mont"/>
                <a:cs typeface="Mont"/>
                <a:sym typeface="Mont"/>
              </a:rPr>
              <a:t>Self-harm</a:t>
            </a:r>
          </a:p>
          <a:p>
            <a:pPr marL="620892" lvl="1" indent="-310446" algn="l">
              <a:lnSpc>
                <a:spcPts val="4515"/>
              </a:lnSpc>
              <a:buFont typeface="Arial"/>
              <a:buChar char="•"/>
            </a:pPr>
            <a:r>
              <a:rPr lang="en-US" sz="2875">
                <a:solidFill>
                  <a:srgbClr val="1B2848"/>
                </a:solidFill>
                <a:latin typeface="Mont"/>
                <a:ea typeface="Mont"/>
                <a:cs typeface="Mont"/>
                <a:sym typeface="Mont"/>
              </a:rPr>
              <a:t>Feel depressed</a:t>
            </a:r>
          </a:p>
          <a:p>
            <a:pPr marL="620892" lvl="1" indent="-310446" algn="l">
              <a:lnSpc>
                <a:spcPts val="4515"/>
              </a:lnSpc>
              <a:buFont typeface="Arial"/>
              <a:buChar char="•"/>
            </a:pPr>
            <a:r>
              <a:rPr lang="en-US" sz="2875">
                <a:solidFill>
                  <a:srgbClr val="1B2848"/>
                </a:solidFill>
                <a:latin typeface="Mont"/>
                <a:ea typeface="Mont"/>
                <a:cs typeface="Mont"/>
                <a:sym typeface="Mont"/>
              </a:rPr>
              <a:t>Suicidal thoughts/attempts of suicide</a:t>
            </a:r>
          </a:p>
          <a:p>
            <a:pPr marL="620892" lvl="1" indent="-310446" algn="l">
              <a:lnSpc>
                <a:spcPts val="4515"/>
              </a:lnSpc>
              <a:buFont typeface="Arial"/>
              <a:buChar char="•"/>
            </a:pPr>
            <a:r>
              <a:rPr lang="en-US" sz="2875">
                <a:solidFill>
                  <a:srgbClr val="1B2848"/>
                </a:solidFill>
                <a:latin typeface="Mont"/>
                <a:ea typeface="Mont"/>
                <a:cs typeface="Mont"/>
                <a:sym typeface="Mont"/>
              </a:rPr>
              <a:t>Withdraw socially and stop going out</a:t>
            </a:r>
          </a:p>
          <a:p>
            <a:pPr marL="620892" lvl="1" indent="-310446" algn="l">
              <a:lnSpc>
                <a:spcPts val="4515"/>
              </a:lnSpc>
              <a:buFont typeface="Arial"/>
              <a:buChar char="•"/>
            </a:pPr>
            <a:r>
              <a:rPr lang="en-US" sz="2875">
                <a:solidFill>
                  <a:srgbClr val="1B2848"/>
                </a:solidFill>
                <a:latin typeface="Mont"/>
                <a:ea typeface="Mont"/>
                <a:cs typeface="Mont"/>
                <a:sym typeface="Mont"/>
              </a:rPr>
              <a:t>Avoid social media or messenger</a:t>
            </a:r>
          </a:p>
          <a:p>
            <a:pPr marL="620892" lvl="1" indent="-310446" algn="l">
              <a:lnSpc>
                <a:spcPts val="4515"/>
              </a:lnSpc>
              <a:buFont typeface="Arial"/>
              <a:buChar char="•"/>
            </a:pPr>
            <a:r>
              <a:rPr lang="en-US" sz="2875">
                <a:solidFill>
                  <a:srgbClr val="1B2848"/>
                </a:solidFill>
                <a:latin typeface="Mont"/>
                <a:ea typeface="Mont"/>
                <a:cs typeface="Mont"/>
                <a:sym typeface="Mont"/>
              </a:rPr>
              <a:t>Feel anxious about going to school </a:t>
            </a:r>
          </a:p>
          <a:p>
            <a:pPr marL="620892" lvl="1" indent="-310446" algn="l">
              <a:lnSpc>
                <a:spcPts val="4515"/>
              </a:lnSpc>
              <a:buFont typeface="Arial"/>
              <a:buChar char="•"/>
            </a:pPr>
            <a:r>
              <a:rPr lang="en-US" sz="2875">
                <a:solidFill>
                  <a:srgbClr val="1B2848"/>
                </a:solidFill>
                <a:latin typeface="Mont"/>
                <a:ea typeface="Mont"/>
                <a:cs typeface="Mont"/>
                <a:sym typeface="Mont"/>
              </a:rPr>
              <a:t>Be very angry and be aggressive</a:t>
            </a:r>
          </a:p>
          <a:p>
            <a:pPr marL="620892" lvl="1" indent="-310446" algn="l">
              <a:lnSpc>
                <a:spcPts val="4515"/>
              </a:lnSpc>
              <a:buFont typeface="Arial"/>
              <a:buChar char="•"/>
            </a:pPr>
            <a:r>
              <a:rPr lang="en-US" sz="2875">
                <a:solidFill>
                  <a:srgbClr val="1B2848"/>
                </a:solidFill>
                <a:latin typeface="Mont"/>
                <a:ea typeface="Mont"/>
                <a:cs typeface="Mont"/>
                <a:sym typeface="Mont"/>
              </a:rPr>
              <a:t>Bully others</a:t>
            </a:r>
          </a:p>
          <a:p>
            <a:pPr marL="620892" lvl="1" indent="-310446" algn="l">
              <a:lnSpc>
                <a:spcPts val="4515"/>
              </a:lnSpc>
              <a:buFont typeface="Arial"/>
              <a:buChar char="•"/>
            </a:pPr>
            <a:r>
              <a:rPr lang="en-US" sz="2875">
                <a:solidFill>
                  <a:srgbClr val="1B2848"/>
                </a:solidFill>
                <a:latin typeface="Mont"/>
                <a:ea typeface="Mont"/>
                <a:cs typeface="Mont"/>
                <a:sym typeface="Mont"/>
              </a:rPr>
              <a:t>Develop an eating disorder</a:t>
            </a:r>
          </a:p>
          <a:p>
            <a:pPr marL="620892" lvl="1" indent="-310446" algn="l">
              <a:lnSpc>
                <a:spcPts val="4515"/>
              </a:lnSpc>
              <a:buFont typeface="Arial"/>
              <a:buChar char="•"/>
            </a:pPr>
            <a:r>
              <a:rPr lang="en-US" sz="2875">
                <a:solidFill>
                  <a:srgbClr val="1B2848"/>
                </a:solidFill>
                <a:latin typeface="Mont"/>
                <a:ea typeface="Mont"/>
                <a:cs typeface="Mont"/>
                <a:sym typeface="Mont"/>
              </a:rPr>
              <a:t>Turn to drinking or taking drugs</a:t>
            </a:r>
          </a:p>
        </p:txBody>
      </p:sp>
      <p:sp>
        <p:nvSpPr>
          <p:cNvPr id="7" name="TextBox 7"/>
          <p:cNvSpPr txBox="1"/>
          <p:nvPr/>
        </p:nvSpPr>
        <p:spPr>
          <a:xfrm>
            <a:off x="508485" y="351192"/>
            <a:ext cx="9712346" cy="1085692"/>
          </a:xfrm>
          <a:prstGeom prst="rect">
            <a:avLst/>
          </a:prstGeom>
        </p:spPr>
        <p:txBody>
          <a:bodyPr lIns="0" tIns="0" rIns="0" bIns="0" rtlCol="0" anchor="t">
            <a:spAutoFit/>
          </a:bodyPr>
          <a:lstStyle/>
          <a:p>
            <a:pPr algn="l">
              <a:lnSpc>
                <a:spcPts val="6871"/>
              </a:lnSpc>
            </a:pPr>
            <a:r>
              <a:rPr lang="en-US" sz="5975" b="1">
                <a:solidFill>
                  <a:srgbClr val="1B2848"/>
                </a:solidFill>
                <a:latin typeface="Mont Bold"/>
                <a:ea typeface="Mont Bold"/>
                <a:cs typeface="Mont Bold"/>
                <a:sym typeface="Mont Bold"/>
              </a:rPr>
              <a:t>How might they react?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35740"/>
            <a:ext cx="13734722" cy="2649051"/>
            <a:chOff x="0" y="0"/>
            <a:chExt cx="3617375" cy="697693"/>
          </a:xfrm>
        </p:grpSpPr>
        <p:sp>
          <p:nvSpPr>
            <p:cNvPr id="3" name="Freeform 3"/>
            <p:cNvSpPr/>
            <p:nvPr/>
          </p:nvSpPr>
          <p:spPr>
            <a:xfrm>
              <a:off x="0" y="0"/>
              <a:ext cx="3617375" cy="697693"/>
            </a:xfrm>
            <a:custGeom>
              <a:avLst/>
              <a:gdLst/>
              <a:ahLst/>
              <a:cxnLst/>
              <a:rect l="l" t="t" r="r" b="b"/>
              <a:pathLst>
                <a:path w="3617375" h="697693">
                  <a:moveTo>
                    <a:pt x="0" y="0"/>
                  </a:moveTo>
                  <a:lnTo>
                    <a:pt x="3617375" y="0"/>
                  </a:lnTo>
                  <a:lnTo>
                    <a:pt x="3617375" y="697693"/>
                  </a:lnTo>
                  <a:lnTo>
                    <a:pt x="0" y="697693"/>
                  </a:lnTo>
                  <a:close/>
                </a:path>
              </a:pathLst>
            </a:custGeom>
            <a:solidFill>
              <a:srgbClr val="DEDBD0"/>
            </a:solidFill>
          </p:spPr>
          <p:txBody>
            <a:bodyPr/>
            <a:lstStyle/>
            <a:p>
              <a:endParaRPr lang="en-GB"/>
            </a:p>
          </p:txBody>
        </p:sp>
        <p:sp>
          <p:nvSpPr>
            <p:cNvPr id="4" name="TextBox 4"/>
            <p:cNvSpPr txBox="1"/>
            <p:nvPr/>
          </p:nvSpPr>
          <p:spPr>
            <a:xfrm>
              <a:off x="0" y="-104775"/>
              <a:ext cx="3617375" cy="802468"/>
            </a:xfrm>
            <a:prstGeom prst="rect">
              <a:avLst/>
            </a:prstGeom>
          </p:spPr>
          <p:txBody>
            <a:bodyPr lIns="50800" tIns="50800" rIns="50800" bIns="50800" rtlCol="0" anchor="ctr"/>
            <a:lstStyle/>
            <a:p>
              <a:pPr algn="ctr">
                <a:lnSpc>
                  <a:spcPts val="3250"/>
                </a:lnSpc>
              </a:pPr>
              <a:endParaRPr/>
            </a:p>
          </p:txBody>
        </p:sp>
      </p:grpSp>
      <p:sp>
        <p:nvSpPr>
          <p:cNvPr id="5" name="Freeform 5"/>
          <p:cNvSpPr/>
          <p:nvPr/>
        </p:nvSpPr>
        <p:spPr>
          <a:xfrm flipH="1">
            <a:off x="6605644" y="1473012"/>
            <a:ext cx="11682356" cy="8813988"/>
          </a:xfrm>
          <a:custGeom>
            <a:avLst/>
            <a:gdLst/>
            <a:ahLst/>
            <a:cxnLst/>
            <a:rect l="l" t="t" r="r" b="b"/>
            <a:pathLst>
              <a:path w="11682356" h="8813988">
                <a:moveTo>
                  <a:pt x="11682356" y="0"/>
                </a:moveTo>
                <a:lnTo>
                  <a:pt x="0" y="0"/>
                </a:lnTo>
                <a:lnTo>
                  <a:pt x="0" y="8813988"/>
                </a:lnTo>
                <a:lnTo>
                  <a:pt x="11682356" y="8813988"/>
                </a:lnTo>
                <a:lnTo>
                  <a:pt x="11682356" y="0"/>
                </a:lnTo>
                <a:close/>
              </a:path>
            </a:pathLst>
          </a:custGeom>
          <a:blipFill>
            <a:blip r:embed="rId2"/>
            <a:stretch>
              <a:fillRect l="-14675"/>
            </a:stretch>
          </a:blipFill>
        </p:spPr>
        <p:txBody>
          <a:bodyPr/>
          <a:lstStyle/>
          <a:p>
            <a:endParaRPr lang="en-GB"/>
          </a:p>
        </p:txBody>
      </p:sp>
      <p:sp>
        <p:nvSpPr>
          <p:cNvPr id="6" name="TextBox 6"/>
          <p:cNvSpPr txBox="1"/>
          <p:nvPr/>
        </p:nvSpPr>
        <p:spPr>
          <a:xfrm>
            <a:off x="783597" y="3269703"/>
            <a:ext cx="9182737" cy="6214445"/>
          </a:xfrm>
          <a:prstGeom prst="rect">
            <a:avLst/>
          </a:prstGeom>
        </p:spPr>
        <p:txBody>
          <a:bodyPr lIns="0" tIns="0" rIns="0" bIns="0" rtlCol="0" anchor="t">
            <a:spAutoFit/>
          </a:bodyPr>
          <a:lstStyle/>
          <a:p>
            <a:pPr marL="896146" lvl="1" indent="-448073" algn="l">
              <a:lnSpc>
                <a:spcPts val="6973"/>
              </a:lnSpc>
              <a:buFont typeface="Arial"/>
              <a:buChar char="•"/>
            </a:pPr>
            <a:r>
              <a:rPr lang="en-US" sz="4150" spc="37">
                <a:solidFill>
                  <a:srgbClr val="1B2848"/>
                </a:solidFill>
                <a:latin typeface="Mont"/>
                <a:ea typeface="Mont"/>
                <a:cs typeface="Mont"/>
                <a:sym typeface="Mont"/>
              </a:rPr>
              <a:t>Family life</a:t>
            </a:r>
          </a:p>
          <a:p>
            <a:pPr marL="896146" lvl="1" indent="-448073" algn="l">
              <a:lnSpc>
                <a:spcPts val="6973"/>
              </a:lnSpc>
              <a:buFont typeface="Arial"/>
              <a:buChar char="•"/>
            </a:pPr>
            <a:r>
              <a:rPr lang="en-US" sz="4150" spc="37">
                <a:solidFill>
                  <a:srgbClr val="1B2848"/>
                </a:solidFill>
                <a:latin typeface="Mont"/>
                <a:ea typeface="Mont"/>
                <a:cs typeface="Mont"/>
                <a:sym typeface="Mont"/>
              </a:rPr>
              <a:t>School work</a:t>
            </a:r>
          </a:p>
          <a:p>
            <a:pPr marL="896146" lvl="1" indent="-448073" algn="l">
              <a:lnSpc>
                <a:spcPts val="6973"/>
              </a:lnSpc>
              <a:buFont typeface="Arial"/>
              <a:buChar char="•"/>
            </a:pPr>
            <a:r>
              <a:rPr lang="en-US" sz="4150" spc="37">
                <a:solidFill>
                  <a:srgbClr val="1B2848"/>
                </a:solidFill>
                <a:latin typeface="Mont"/>
                <a:ea typeface="Mont"/>
                <a:cs typeface="Mont"/>
                <a:sym typeface="Mont"/>
              </a:rPr>
              <a:t>Relationships</a:t>
            </a:r>
          </a:p>
          <a:p>
            <a:pPr marL="896146" lvl="1" indent="-448073" algn="l">
              <a:lnSpc>
                <a:spcPts val="6973"/>
              </a:lnSpc>
              <a:buFont typeface="Arial"/>
              <a:buChar char="•"/>
            </a:pPr>
            <a:r>
              <a:rPr lang="en-US" sz="4150" spc="37">
                <a:solidFill>
                  <a:srgbClr val="1B2848"/>
                </a:solidFill>
                <a:latin typeface="Mont"/>
                <a:ea typeface="Mont"/>
                <a:cs typeface="Mont"/>
                <a:sym typeface="Mont"/>
              </a:rPr>
              <a:t>Friendships</a:t>
            </a:r>
          </a:p>
          <a:p>
            <a:pPr marL="896146" lvl="1" indent="-448073" algn="l">
              <a:lnSpc>
                <a:spcPts val="6973"/>
              </a:lnSpc>
              <a:buFont typeface="Arial"/>
              <a:buChar char="•"/>
            </a:pPr>
            <a:r>
              <a:rPr lang="en-US" sz="4150" spc="37">
                <a:solidFill>
                  <a:srgbClr val="1B2848"/>
                </a:solidFill>
                <a:latin typeface="Mont"/>
                <a:ea typeface="Mont"/>
                <a:cs typeface="Mont"/>
                <a:sym typeface="Mont"/>
              </a:rPr>
              <a:t>Socially</a:t>
            </a:r>
          </a:p>
          <a:p>
            <a:pPr marL="896146" lvl="1" indent="-448073" algn="l">
              <a:lnSpc>
                <a:spcPts val="6973"/>
              </a:lnSpc>
              <a:buFont typeface="Arial"/>
              <a:buChar char="•"/>
            </a:pPr>
            <a:r>
              <a:rPr lang="en-US" sz="4150" spc="37">
                <a:solidFill>
                  <a:srgbClr val="1B2848"/>
                </a:solidFill>
                <a:latin typeface="Mont"/>
                <a:ea typeface="Mont"/>
                <a:cs typeface="Mont"/>
                <a:sym typeface="Mont"/>
              </a:rPr>
              <a:t>Mental health</a:t>
            </a:r>
          </a:p>
          <a:p>
            <a:pPr marL="896146" lvl="1" indent="-448073" algn="l">
              <a:lnSpc>
                <a:spcPts val="6973"/>
              </a:lnSpc>
              <a:buFont typeface="Arial"/>
              <a:buChar char="•"/>
            </a:pPr>
            <a:r>
              <a:rPr lang="en-US" sz="4150" spc="37">
                <a:solidFill>
                  <a:srgbClr val="1B2848"/>
                </a:solidFill>
                <a:latin typeface="Mont"/>
                <a:ea typeface="Mont"/>
                <a:cs typeface="Mont"/>
                <a:sym typeface="Mont"/>
              </a:rPr>
              <a:t>Future relationships</a:t>
            </a:r>
          </a:p>
        </p:txBody>
      </p:sp>
      <p:sp>
        <p:nvSpPr>
          <p:cNvPr id="7" name="TextBox 7"/>
          <p:cNvSpPr txBox="1"/>
          <p:nvPr/>
        </p:nvSpPr>
        <p:spPr>
          <a:xfrm>
            <a:off x="783597" y="1011692"/>
            <a:ext cx="12216338" cy="2173099"/>
          </a:xfrm>
          <a:prstGeom prst="rect">
            <a:avLst/>
          </a:prstGeom>
        </p:spPr>
        <p:txBody>
          <a:bodyPr lIns="0" tIns="0" rIns="0" bIns="0" rtlCol="0" anchor="t">
            <a:spAutoFit/>
          </a:bodyPr>
          <a:lstStyle/>
          <a:p>
            <a:pPr algn="l">
              <a:lnSpc>
                <a:spcPts val="7504"/>
              </a:lnSpc>
            </a:pPr>
            <a:r>
              <a:rPr lang="en-US" sz="6700" b="1" dirty="0">
                <a:solidFill>
                  <a:srgbClr val="1B2848"/>
                </a:solidFill>
                <a:latin typeface="Mont Bold"/>
                <a:ea typeface="Mont Bold"/>
                <a:cs typeface="Mont Bold"/>
                <a:sym typeface="Mont Bold"/>
              </a:rPr>
              <a:t>What about how bullying affects other areas of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4598"/>
            <a:ext cx="18288000" cy="2068858"/>
            <a:chOff x="0" y="0"/>
            <a:chExt cx="4816593" cy="544885"/>
          </a:xfrm>
        </p:grpSpPr>
        <p:sp>
          <p:nvSpPr>
            <p:cNvPr id="3" name="Freeform 3"/>
            <p:cNvSpPr/>
            <p:nvPr/>
          </p:nvSpPr>
          <p:spPr>
            <a:xfrm>
              <a:off x="0" y="0"/>
              <a:ext cx="4816592" cy="544885"/>
            </a:xfrm>
            <a:custGeom>
              <a:avLst/>
              <a:gdLst/>
              <a:ahLst/>
              <a:cxnLst/>
              <a:rect l="l" t="t" r="r" b="b"/>
              <a:pathLst>
                <a:path w="4816592" h="544885">
                  <a:moveTo>
                    <a:pt x="0" y="0"/>
                  </a:moveTo>
                  <a:lnTo>
                    <a:pt x="4816592" y="0"/>
                  </a:lnTo>
                  <a:lnTo>
                    <a:pt x="4816592" y="544885"/>
                  </a:lnTo>
                  <a:lnTo>
                    <a:pt x="0" y="544885"/>
                  </a:lnTo>
                  <a:close/>
                </a:path>
              </a:pathLst>
            </a:custGeom>
            <a:solidFill>
              <a:srgbClr val="DEDBD0"/>
            </a:solidFill>
          </p:spPr>
          <p:txBody>
            <a:bodyPr/>
            <a:lstStyle/>
            <a:p>
              <a:endParaRPr lang="en-GB"/>
            </a:p>
          </p:txBody>
        </p:sp>
        <p:sp>
          <p:nvSpPr>
            <p:cNvPr id="4" name="TextBox 4"/>
            <p:cNvSpPr txBox="1"/>
            <p:nvPr/>
          </p:nvSpPr>
          <p:spPr>
            <a:xfrm>
              <a:off x="0" y="-104775"/>
              <a:ext cx="4816593" cy="649660"/>
            </a:xfrm>
            <a:prstGeom prst="rect">
              <a:avLst/>
            </a:prstGeom>
          </p:spPr>
          <p:txBody>
            <a:bodyPr lIns="50800" tIns="50800" rIns="50800" bIns="50800" rtlCol="0" anchor="ctr"/>
            <a:lstStyle/>
            <a:p>
              <a:pPr algn="ctr">
                <a:lnSpc>
                  <a:spcPts val="3250"/>
                </a:lnSpc>
              </a:pPr>
              <a:endParaRPr/>
            </a:p>
          </p:txBody>
        </p:sp>
      </p:grpSp>
      <p:sp>
        <p:nvSpPr>
          <p:cNvPr id="5" name="Freeform 5"/>
          <p:cNvSpPr/>
          <p:nvPr/>
        </p:nvSpPr>
        <p:spPr>
          <a:xfrm>
            <a:off x="9144000" y="1701773"/>
            <a:ext cx="8510234" cy="8561087"/>
          </a:xfrm>
          <a:custGeom>
            <a:avLst/>
            <a:gdLst/>
            <a:ahLst/>
            <a:cxnLst/>
            <a:rect l="l" t="t" r="r" b="b"/>
            <a:pathLst>
              <a:path w="8510234" h="8561087">
                <a:moveTo>
                  <a:pt x="0" y="0"/>
                </a:moveTo>
                <a:lnTo>
                  <a:pt x="8510234" y="0"/>
                </a:lnTo>
                <a:lnTo>
                  <a:pt x="8510234" y="8561086"/>
                </a:lnTo>
                <a:lnTo>
                  <a:pt x="0" y="8561086"/>
                </a:lnTo>
                <a:lnTo>
                  <a:pt x="0" y="0"/>
                </a:lnTo>
                <a:close/>
              </a:path>
            </a:pathLst>
          </a:custGeom>
          <a:blipFill>
            <a:blip r:embed="rId2">
              <a:extLst>
                <a:ext uri="{96DAC541-7B7A-43D3-8B79-37D633B846F1}">
                  <asvg:svgBlip xmlns:asvg="http://schemas.microsoft.com/office/drawing/2016/SVG/main" r:embed="rId3"/>
                </a:ext>
              </a:extLst>
            </a:blip>
            <a:stretch>
              <a:fillRect l="-804" b="-6037"/>
            </a:stretch>
          </a:blipFill>
        </p:spPr>
        <p:txBody>
          <a:bodyPr/>
          <a:lstStyle/>
          <a:p>
            <a:endParaRPr lang="en-GB"/>
          </a:p>
        </p:txBody>
      </p:sp>
      <p:sp>
        <p:nvSpPr>
          <p:cNvPr id="6" name="TextBox 6"/>
          <p:cNvSpPr txBox="1"/>
          <p:nvPr/>
        </p:nvSpPr>
        <p:spPr>
          <a:xfrm>
            <a:off x="838200" y="654456"/>
            <a:ext cx="14043043" cy="1549141"/>
          </a:xfrm>
          <a:prstGeom prst="rect">
            <a:avLst/>
          </a:prstGeom>
        </p:spPr>
        <p:txBody>
          <a:bodyPr lIns="0" tIns="0" rIns="0" bIns="0" rtlCol="0" anchor="t">
            <a:spAutoFit/>
          </a:bodyPr>
          <a:lstStyle/>
          <a:p>
            <a:pPr algn="l">
              <a:lnSpc>
                <a:spcPts val="10512"/>
              </a:lnSpc>
            </a:pPr>
            <a:r>
              <a:rPr lang="en-US" sz="7300" b="1" dirty="0">
                <a:solidFill>
                  <a:srgbClr val="1B2848"/>
                </a:solidFill>
                <a:latin typeface="Mont Bold"/>
                <a:ea typeface="Mont Bold"/>
                <a:cs typeface="Mont Bold"/>
                <a:sym typeface="Mont Bold"/>
              </a:rPr>
              <a:t>How to get bullying to stop</a:t>
            </a:r>
          </a:p>
        </p:txBody>
      </p:sp>
      <p:sp>
        <p:nvSpPr>
          <p:cNvPr id="7" name="TextBox 7"/>
          <p:cNvSpPr txBox="1"/>
          <p:nvPr/>
        </p:nvSpPr>
        <p:spPr>
          <a:xfrm>
            <a:off x="621747" y="2776851"/>
            <a:ext cx="8728520" cy="6481449"/>
          </a:xfrm>
          <a:prstGeom prst="rect">
            <a:avLst/>
          </a:prstGeom>
        </p:spPr>
        <p:txBody>
          <a:bodyPr lIns="0" tIns="0" rIns="0" bIns="0" rtlCol="0" anchor="t">
            <a:spAutoFit/>
          </a:bodyPr>
          <a:lstStyle/>
          <a:p>
            <a:pPr marL="863588" lvl="1" indent="-431794" algn="l">
              <a:lnSpc>
                <a:spcPts val="7239"/>
              </a:lnSpc>
              <a:buFont typeface="Arial"/>
              <a:buChar char="•"/>
            </a:pPr>
            <a:r>
              <a:rPr lang="en-US" sz="3999">
                <a:solidFill>
                  <a:srgbClr val="1B2848"/>
                </a:solidFill>
                <a:latin typeface="Mont"/>
                <a:ea typeface="Mont"/>
                <a:cs typeface="Mont"/>
                <a:sym typeface="Mont"/>
              </a:rPr>
              <a:t>Speak to a teacher</a:t>
            </a:r>
          </a:p>
          <a:p>
            <a:pPr marL="863588" lvl="1" indent="-431794" algn="l">
              <a:lnSpc>
                <a:spcPts val="7239"/>
              </a:lnSpc>
              <a:buFont typeface="Arial"/>
              <a:buChar char="•"/>
            </a:pPr>
            <a:r>
              <a:rPr lang="en-US" sz="3999">
                <a:solidFill>
                  <a:srgbClr val="1B2848"/>
                </a:solidFill>
                <a:latin typeface="Mont"/>
                <a:ea typeface="Mont"/>
                <a:cs typeface="Mont"/>
                <a:sym typeface="Mont"/>
              </a:rPr>
              <a:t>Talk to a parent or a family member</a:t>
            </a:r>
          </a:p>
          <a:p>
            <a:pPr marL="863588" lvl="1" indent="-431794" algn="l">
              <a:lnSpc>
                <a:spcPts val="7239"/>
              </a:lnSpc>
              <a:buFont typeface="Arial"/>
              <a:buChar char="•"/>
            </a:pPr>
            <a:r>
              <a:rPr lang="en-US" sz="3999">
                <a:solidFill>
                  <a:srgbClr val="1B2848"/>
                </a:solidFill>
                <a:latin typeface="Mont"/>
                <a:ea typeface="Mont"/>
                <a:cs typeface="Mont"/>
                <a:sym typeface="Mont"/>
              </a:rPr>
              <a:t>Be assertive </a:t>
            </a:r>
          </a:p>
          <a:p>
            <a:pPr marL="863588" lvl="1" indent="-431794" algn="l">
              <a:lnSpc>
                <a:spcPts val="7239"/>
              </a:lnSpc>
              <a:buFont typeface="Arial"/>
              <a:buChar char="•"/>
            </a:pPr>
            <a:r>
              <a:rPr lang="en-US" sz="3999">
                <a:solidFill>
                  <a:srgbClr val="1B2848"/>
                </a:solidFill>
                <a:latin typeface="Mont"/>
                <a:ea typeface="Mont"/>
                <a:cs typeface="Mont"/>
                <a:sym typeface="Mont"/>
              </a:rPr>
              <a:t>Ignore it and walk away </a:t>
            </a:r>
          </a:p>
          <a:p>
            <a:pPr marL="863588" lvl="1" indent="-431794" algn="l">
              <a:lnSpc>
                <a:spcPts val="7239"/>
              </a:lnSpc>
              <a:buFont typeface="Arial"/>
              <a:buChar char="•"/>
            </a:pPr>
            <a:r>
              <a:rPr lang="en-US" sz="3999">
                <a:solidFill>
                  <a:srgbClr val="1B2848"/>
                </a:solidFill>
                <a:latin typeface="Mont"/>
                <a:ea typeface="Mont"/>
                <a:cs typeface="Mont"/>
                <a:sym typeface="Mont"/>
              </a:rPr>
              <a:t>Keep a diary of all incidents</a:t>
            </a:r>
          </a:p>
          <a:p>
            <a:pPr marL="863588" lvl="1" indent="-431794" algn="l">
              <a:lnSpc>
                <a:spcPts val="7239"/>
              </a:lnSpc>
              <a:buFont typeface="Arial"/>
              <a:buChar char="•"/>
            </a:pPr>
            <a:r>
              <a:rPr lang="en-US" sz="3999">
                <a:solidFill>
                  <a:srgbClr val="1B2848"/>
                </a:solidFill>
                <a:latin typeface="Mont"/>
                <a:ea typeface="Mont"/>
                <a:cs typeface="Mont"/>
                <a:sym typeface="Mont"/>
              </a:rPr>
              <a:t>Report it if it is online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4598"/>
            <a:ext cx="8985734" cy="2068858"/>
            <a:chOff x="0" y="0"/>
            <a:chExt cx="2366613" cy="544885"/>
          </a:xfrm>
        </p:grpSpPr>
        <p:sp>
          <p:nvSpPr>
            <p:cNvPr id="3" name="Freeform 3"/>
            <p:cNvSpPr/>
            <p:nvPr/>
          </p:nvSpPr>
          <p:spPr>
            <a:xfrm>
              <a:off x="0" y="0"/>
              <a:ext cx="2366613" cy="544885"/>
            </a:xfrm>
            <a:custGeom>
              <a:avLst/>
              <a:gdLst/>
              <a:ahLst/>
              <a:cxnLst/>
              <a:rect l="l" t="t" r="r" b="b"/>
              <a:pathLst>
                <a:path w="2366613" h="544885">
                  <a:moveTo>
                    <a:pt x="0" y="0"/>
                  </a:moveTo>
                  <a:lnTo>
                    <a:pt x="2366613" y="0"/>
                  </a:lnTo>
                  <a:lnTo>
                    <a:pt x="2366613" y="544885"/>
                  </a:lnTo>
                  <a:lnTo>
                    <a:pt x="0" y="544885"/>
                  </a:lnTo>
                  <a:close/>
                </a:path>
              </a:pathLst>
            </a:custGeom>
            <a:solidFill>
              <a:srgbClr val="DEDBD0"/>
            </a:solidFill>
          </p:spPr>
          <p:txBody>
            <a:bodyPr/>
            <a:lstStyle/>
            <a:p>
              <a:endParaRPr lang="en-GB"/>
            </a:p>
          </p:txBody>
        </p:sp>
        <p:sp>
          <p:nvSpPr>
            <p:cNvPr id="4" name="TextBox 4"/>
            <p:cNvSpPr txBox="1"/>
            <p:nvPr/>
          </p:nvSpPr>
          <p:spPr>
            <a:xfrm>
              <a:off x="0" y="-104775"/>
              <a:ext cx="2366613" cy="649660"/>
            </a:xfrm>
            <a:prstGeom prst="rect">
              <a:avLst/>
            </a:prstGeom>
          </p:spPr>
          <p:txBody>
            <a:bodyPr lIns="50800" tIns="50800" rIns="50800" bIns="50800" rtlCol="0" anchor="ctr"/>
            <a:lstStyle/>
            <a:p>
              <a:pPr algn="ctr">
                <a:lnSpc>
                  <a:spcPts val="3250"/>
                </a:lnSpc>
              </a:pPr>
              <a:endParaRPr/>
            </a:p>
          </p:txBody>
        </p:sp>
      </p:grpSp>
      <p:sp>
        <p:nvSpPr>
          <p:cNvPr id="5" name="TextBox 5"/>
          <p:cNvSpPr txBox="1"/>
          <p:nvPr/>
        </p:nvSpPr>
        <p:spPr>
          <a:xfrm>
            <a:off x="806687" y="2826255"/>
            <a:ext cx="15339981" cy="6432045"/>
          </a:xfrm>
          <a:prstGeom prst="rect">
            <a:avLst/>
          </a:prstGeom>
        </p:spPr>
        <p:txBody>
          <a:bodyPr lIns="0" tIns="0" rIns="0" bIns="0" rtlCol="0" anchor="t">
            <a:spAutoFit/>
          </a:bodyPr>
          <a:lstStyle/>
          <a:p>
            <a:pPr marL="669283" lvl="1" indent="-334641" algn="l">
              <a:lnSpc>
                <a:spcPts val="6323"/>
              </a:lnSpc>
              <a:buAutoNum type="arabicPeriod"/>
            </a:pPr>
            <a:r>
              <a:rPr lang="en-US" sz="3099">
                <a:solidFill>
                  <a:srgbClr val="1B2848"/>
                </a:solidFill>
                <a:latin typeface="Mont"/>
                <a:ea typeface="Mont"/>
                <a:cs typeface="Mont"/>
                <a:sym typeface="Mont"/>
              </a:rPr>
              <a:t>You can spot a bully from the way they look and act?</a:t>
            </a:r>
          </a:p>
          <a:p>
            <a:pPr marL="669283" lvl="1" indent="-334641" algn="l">
              <a:lnSpc>
                <a:spcPts val="6323"/>
              </a:lnSpc>
              <a:buAutoNum type="arabicPeriod"/>
            </a:pPr>
            <a:r>
              <a:rPr lang="en-US" sz="3099">
                <a:solidFill>
                  <a:srgbClr val="1B2848"/>
                </a:solidFill>
                <a:latin typeface="Mont"/>
                <a:ea typeface="Mont"/>
                <a:cs typeface="Mont"/>
                <a:sym typeface="Mont"/>
              </a:rPr>
              <a:t>Cyberbullying can only affect someone if they are online and have an account too</a:t>
            </a:r>
          </a:p>
          <a:p>
            <a:pPr marL="669283" lvl="1" indent="-334641" algn="l">
              <a:lnSpc>
                <a:spcPts val="6323"/>
              </a:lnSpc>
              <a:buAutoNum type="arabicPeriod"/>
            </a:pPr>
            <a:r>
              <a:rPr lang="en-US" sz="3099">
                <a:solidFill>
                  <a:srgbClr val="1B2848"/>
                </a:solidFill>
                <a:latin typeface="Mont"/>
                <a:ea typeface="Mont"/>
                <a:cs typeface="Mont"/>
                <a:sym typeface="Mont"/>
              </a:rPr>
              <a:t>Bullying is a normal part of childhood and you should just ignore it</a:t>
            </a:r>
          </a:p>
          <a:p>
            <a:pPr marL="669283" lvl="1" indent="-334641" algn="l">
              <a:lnSpc>
                <a:spcPts val="6323"/>
              </a:lnSpc>
              <a:buAutoNum type="arabicPeriod"/>
            </a:pPr>
            <a:r>
              <a:rPr lang="en-US" sz="3099">
                <a:solidFill>
                  <a:srgbClr val="1B2848"/>
                </a:solidFill>
                <a:latin typeface="Mont"/>
                <a:ea typeface="Mont"/>
                <a:cs typeface="Mont"/>
                <a:sym typeface="Mont"/>
              </a:rPr>
              <a:t>Bullying only happens in schools</a:t>
            </a:r>
          </a:p>
          <a:p>
            <a:pPr marL="669283" lvl="1" indent="-334641" algn="l">
              <a:lnSpc>
                <a:spcPts val="6323"/>
              </a:lnSpc>
              <a:buAutoNum type="arabicPeriod"/>
            </a:pPr>
            <a:r>
              <a:rPr lang="en-US" sz="3099">
                <a:solidFill>
                  <a:srgbClr val="1B2848"/>
                </a:solidFill>
                <a:latin typeface="Mont"/>
                <a:ea typeface="Mont"/>
                <a:cs typeface="Mont"/>
                <a:sym typeface="Mont"/>
              </a:rPr>
              <a:t>Reporting a bully will make things worse</a:t>
            </a:r>
          </a:p>
          <a:p>
            <a:pPr marL="669283" lvl="1" indent="-334641" algn="l">
              <a:lnSpc>
                <a:spcPts val="6323"/>
              </a:lnSpc>
              <a:buAutoNum type="arabicPeriod"/>
            </a:pPr>
            <a:r>
              <a:rPr lang="en-US" sz="3099">
                <a:solidFill>
                  <a:srgbClr val="1B2848"/>
                </a:solidFill>
                <a:latin typeface="Mont"/>
                <a:ea typeface="Mont"/>
                <a:cs typeface="Mont"/>
                <a:sym typeface="Mont"/>
              </a:rPr>
              <a:t>It is easy to spot the signs of bullying</a:t>
            </a:r>
          </a:p>
          <a:p>
            <a:pPr marL="669283" lvl="1" indent="-334641" algn="l">
              <a:lnSpc>
                <a:spcPts val="6323"/>
              </a:lnSpc>
              <a:buAutoNum type="arabicPeriod"/>
            </a:pPr>
            <a:r>
              <a:rPr lang="en-US" sz="3099">
                <a:solidFill>
                  <a:srgbClr val="1B2848"/>
                </a:solidFill>
                <a:latin typeface="Mont"/>
                <a:ea typeface="Mont"/>
                <a:cs typeface="Mont"/>
                <a:sym typeface="Mont"/>
              </a:rPr>
              <a:t>It is not bullying if someone deletes the comment or post</a:t>
            </a:r>
          </a:p>
        </p:txBody>
      </p:sp>
      <p:sp>
        <p:nvSpPr>
          <p:cNvPr id="6" name="Freeform 6"/>
          <p:cNvSpPr/>
          <p:nvPr/>
        </p:nvSpPr>
        <p:spPr>
          <a:xfrm>
            <a:off x="12456513" y="168812"/>
            <a:ext cx="5831487" cy="3877939"/>
          </a:xfrm>
          <a:custGeom>
            <a:avLst/>
            <a:gdLst/>
            <a:ahLst/>
            <a:cxnLst/>
            <a:rect l="l" t="t" r="r" b="b"/>
            <a:pathLst>
              <a:path w="5831487" h="3877939">
                <a:moveTo>
                  <a:pt x="0" y="0"/>
                </a:moveTo>
                <a:lnTo>
                  <a:pt x="5831487" y="0"/>
                </a:lnTo>
                <a:lnTo>
                  <a:pt x="5831487" y="3877939"/>
                </a:lnTo>
                <a:lnTo>
                  <a:pt x="0" y="387793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793987" y="582433"/>
            <a:ext cx="7456201" cy="1804801"/>
          </a:xfrm>
          <a:prstGeom prst="rect">
            <a:avLst/>
          </a:prstGeom>
        </p:spPr>
        <p:txBody>
          <a:bodyPr lIns="0" tIns="0" rIns="0" bIns="0" rtlCol="0" anchor="t">
            <a:spAutoFit/>
          </a:bodyPr>
          <a:lstStyle/>
          <a:p>
            <a:pPr algn="l">
              <a:lnSpc>
                <a:spcPts val="12383"/>
              </a:lnSpc>
            </a:pPr>
            <a:r>
              <a:rPr lang="en-US" sz="8599" b="1" dirty="0">
                <a:solidFill>
                  <a:srgbClr val="1B2848"/>
                </a:solidFill>
                <a:latin typeface="Mont Bold"/>
                <a:ea typeface="Mont Bold"/>
                <a:cs typeface="Mont Bold"/>
                <a:sym typeface="Mont Bold"/>
              </a:rPr>
              <a:t>True or false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8472" y="2119065"/>
            <a:ext cx="10255137" cy="7660006"/>
          </a:xfrm>
          <a:prstGeom prst="rect">
            <a:avLst/>
          </a:prstGeom>
        </p:spPr>
        <p:txBody>
          <a:bodyPr lIns="0" tIns="0" rIns="0" bIns="0" rtlCol="0" anchor="t">
            <a:spAutoFit/>
          </a:bodyPr>
          <a:lstStyle/>
          <a:p>
            <a:pPr algn="l">
              <a:lnSpc>
                <a:spcPts val="4619"/>
              </a:lnSpc>
            </a:pPr>
            <a:r>
              <a:rPr lang="en-US" sz="3299">
                <a:solidFill>
                  <a:srgbClr val="1B2848"/>
                </a:solidFill>
                <a:latin typeface="Mont"/>
                <a:ea typeface="Mont"/>
                <a:cs typeface="Mont"/>
                <a:sym typeface="Mont"/>
              </a:rPr>
              <a:t>Ask the students whose birthday is between January and July to stand up and remain standing. </a:t>
            </a:r>
          </a:p>
          <a:p>
            <a:pPr algn="l">
              <a:lnSpc>
                <a:spcPts val="4619"/>
              </a:lnSpc>
            </a:pPr>
            <a:endParaRPr lang="en-US" sz="3299">
              <a:solidFill>
                <a:srgbClr val="1B2848"/>
              </a:solidFill>
              <a:latin typeface="Mont"/>
              <a:ea typeface="Mont"/>
              <a:cs typeface="Mont"/>
              <a:sym typeface="Mont"/>
            </a:endParaRPr>
          </a:p>
          <a:p>
            <a:pPr algn="l">
              <a:lnSpc>
                <a:spcPts val="4619"/>
              </a:lnSpc>
            </a:pPr>
            <a:r>
              <a:rPr lang="en-US" sz="3299">
                <a:solidFill>
                  <a:srgbClr val="1B2848"/>
                </a:solidFill>
                <a:latin typeface="Mont"/>
                <a:ea typeface="Mont"/>
                <a:cs typeface="Mont"/>
                <a:sym typeface="Mont"/>
              </a:rPr>
              <a:t>Ask them to put their hands on their hand. </a:t>
            </a:r>
          </a:p>
          <a:p>
            <a:pPr algn="l">
              <a:lnSpc>
                <a:spcPts val="4619"/>
              </a:lnSpc>
            </a:pPr>
            <a:endParaRPr lang="en-US" sz="3299">
              <a:solidFill>
                <a:srgbClr val="1B2848"/>
              </a:solidFill>
              <a:latin typeface="Mont"/>
              <a:ea typeface="Mont"/>
              <a:cs typeface="Mont"/>
              <a:sym typeface="Mont"/>
            </a:endParaRPr>
          </a:p>
          <a:p>
            <a:pPr algn="l">
              <a:lnSpc>
                <a:spcPts val="4619"/>
              </a:lnSpc>
            </a:pPr>
            <a:r>
              <a:rPr lang="en-US" sz="3299">
                <a:solidFill>
                  <a:srgbClr val="1B2848"/>
                </a:solidFill>
                <a:latin typeface="Mont"/>
                <a:ea typeface="Mont"/>
                <a:cs typeface="Mont"/>
                <a:sym typeface="Mont"/>
              </a:rPr>
              <a:t>Then ask them how they would feel if they were asked to stand throughout the whole lesson. </a:t>
            </a:r>
          </a:p>
          <a:p>
            <a:pPr algn="l">
              <a:lnSpc>
                <a:spcPts val="4619"/>
              </a:lnSpc>
            </a:pPr>
            <a:endParaRPr lang="en-US" sz="3299">
              <a:solidFill>
                <a:srgbClr val="1B2848"/>
              </a:solidFill>
              <a:latin typeface="Mont"/>
              <a:ea typeface="Mont"/>
              <a:cs typeface="Mont"/>
              <a:sym typeface="Mont"/>
            </a:endParaRPr>
          </a:p>
          <a:p>
            <a:pPr algn="l">
              <a:lnSpc>
                <a:spcPts val="4619"/>
              </a:lnSpc>
            </a:pPr>
            <a:r>
              <a:rPr lang="en-US" sz="3299">
                <a:solidFill>
                  <a:srgbClr val="1B2848"/>
                </a:solidFill>
                <a:latin typeface="Mont"/>
                <a:ea typeface="Mont"/>
                <a:cs typeface="Mont"/>
                <a:sym typeface="Mont"/>
              </a:rPr>
              <a:t>Once they describe their feelings (awkward, vulnerable, etc.) you reiterate to them that this is how people feel when they are being bullied even if they don’t show it. </a:t>
            </a:r>
          </a:p>
        </p:txBody>
      </p:sp>
      <p:grpSp>
        <p:nvGrpSpPr>
          <p:cNvPr id="3" name="Group 3"/>
          <p:cNvGrpSpPr/>
          <p:nvPr/>
        </p:nvGrpSpPr>
        <p:grpSpPr>
          <a:xfrm>
            <a:off x="0" y="3424"/>
            <a:ext cx="18288000" cy="1787476"/>
            <a:chOff x="0" y="0"/>
            <a:chExt cx="4816593" cy="470776"/>
          </a:xfrm>
        </p:grpSpPr>
        <p:sp>
          <p:nvSpPr>
            <p:cNvPr id="4" name="Freeform 4"/>
            <p:cNvSpPr/>
            <p:nvPr/>
          </p:nvSpPr>
          <p:spPr>
            <a:xfrm>
              <a:off x="0" y="0"/>
              <a:ext cx="4816592" cy="470776"/>
            </a:xfrm>
            <a:custGeom>
              <a:avLst/>
              <a:gdLst/>
              <a:ahLst/>
              <a:cxnLst/>
              <a:rect l="l" t="t" r="r" b="b"/>
              <a:pathLst>
                <a:path w="4816592" h="470776">
                  <a:moveTo>
                    <a:pt x="0" y="0"/>
                  </a:moveTo>
                  <a:lnTo>
                    <a:pt x="4816592" y="0"/>
                  </a:lnTo>
                  <a:lnTo>
                    <a:pt x="4816592" y="470776"/>
                  </a:lnTo>
                  <a:lnTo>
                    <a:pt x="0" y="470776"/>
                  </a:lnTo>
                  <a:close/>
                </a:path>
              </a:pathLst>
            </a:custGeom>
            <a:solidFill>
              <a:srgbClr val="DEDBD0"/>
            </a:solidFill>
          </p:spPr>
          <p:txBody>
            <a:bodyPr/>
            <a:lstStyle/>
            <a:p>
              <a:endParaRPr lang="en-GB"/>
            </a:p>
          </p:txBody>
        </p:sp>
        <p:sp>
          <p:nvSpPr>
            <p:cNvPr id="5" name="TextBox 5"/>
            <p:cNvSpPr txBox="1"/>
            <p:nvPr/>
          </p:nvSpPr>
          <p:spPr>
            <a:xfrm>
              <a:off x="0" y="-104775"/>
              <a:ext cx="4816593" cy="575551"/>
            </a:xfrm>
            <a:prstGeom prst="rect">
              <a:avLst/>
            </a:prstGeom>
          </p:spPr>
          <p:txBody>
            <a:bodyPr lIns="50800" tIns="50800" rIns="50800" bIns="50800" rtlCol="0" anchor="ctr"/>
            <a:lstStyle/>
            <a:p>
              <a:pPr algn="ctr">
                <a:lnSpc>
                  <a:spcPts val="3250"/>
                </a:lnSpc>
              </a:pPr>
              <a:endParaRPr/>
            </a:p>
          </p:txBody>
        </p:sp>
      </p:grpSp>
      <p:sp>
        <p:nvSpPr>
          <p:cNvPr id="6" name="Freeform 6"/>
          <p:cNvSpPr/>
          <p:nvPr/>
        </p:nvSpPr>
        <p:spPr>
          <a:xfrm>
            <a:off x="11434016" y="2131059"/>
            <a:ext cx="6341244" cy="8155941"/>
          </a:xfrm>
          <a:custGeom>
            <a:avLst/>
            <a:gdLst/>
            <a:ahLst/>
            <a:cxnLst/>
            <a:rect l="l" t="t" r="r" b="b"/>
            <a:pathLst>
              <a:path w="6341244" h="8155941">
                <a:moveTo>
                  <a:pt x="0" y="0"/>
                </a:moveTo>
                <a:lnTo>
                  <a:pt x="6341244" y="0"/>
                </a:lnTo>
                <a:lnTo>
                  <a:pt x="6341244" y="8155941"/>
                </a:lnTo>
                <a:lnTo>
                  <a:pt x="0" y="81559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745772" y="276811"/>
            <a:ext cx="17262521" cy="1514089"/>
          </a:xfrm>
          <a:prstGeom prst="rect">
            <a:avLst/>
          </a:prstGeom>
        </p:spPr>
        <p:txBody>
          <a:bodyPr lIns="0" tIns="0" rIns="0" bIns="0" rtlCol="0" anchor="t">
            <a:spAutoFit/>
          </a:bodyPr>
          <a:lstStyle/>
          <a:p>
            <a:pPr algn="l">
              <a:lnSpc>
                <a:spcPts val="10368"/>
              </a:lnSpc>
            </a:pPr>
            <a:r>
              <a:rPr lang="en-US" sz="7200" b="1" dirty="0">
                <a:solidFill>
                  <a:srgbClr val="1B2848"/>
                </a:solidFill>
                <a:latin typeface="Mont Bold"/>
                <a:ea typeface="Mont Bold"/>
                <a:cs typeface="Mont Bold"/>
                <a:sym typeface="Mont Bold"/>
              </a:rPr>
              <a:t>Bullying task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24"/>
            <a:ext cx="18288000" cy="1787476"/>
            <a:chOff x="0" y="0"/>
            <a:chExt cx="4816593" cy="470776"/>
          </a:xfrm>
        </p:grpSpPr>
        <p:sp>
          <p:nvSpPr>
            <p:cNvPr id="3" name="Freeform 3"/>
            <p:cNvSpPr/>
            <p:nvPr/>
          </p:nvSpPr>
          <p:spPr>
            <a:xfrm>
              <a:off x="0" y="0"/>
              <a:ext cx="4816592" cy="470776"/>
            </a:xfrm>
            <a:custGeom>
              <a:avLst/>
              <a:gdLst/>
              <a:ahLst/>
              <a:cxnLst/>
              <a:rect l="l" t="t" r="r" b="b"/>
              <a:pathLst>
                <a:path w="4816592" h="470776">
                  <a:moveTo>
                    <a:pt x="0" y="0"/>
                  </a:moveTo>
                  <a:lnTo>
                    <a:pt x="4816592" y="0"/>
                  </a:lnTo>
                  <a:lnTo>
                    <a:pt x="4816592" y="470776"/>
                  </a:lnTo>
                  <a:lnTo>
                    <a:pt x="0" y="470776"/>
                  </a:lnTo>
                  <a:close/>
                </a:path>
              </a:pathLst>
            </a:custGeom>
            <a:solidFill>
              <a:srgbClr val="DEDBD0"/>
            </a:solidFill>
          </p:spPr>
          <p:txBody>
            <a:bodyPr/>
            <a:lstStyle/>
            <a:p>
              <a:endParaRPr lang="en-GB"/>
            </a:p>
          </p:txBody>
        </p:sp>
        <p:sp>
          <p:nvSpPr>
            <p:cNvPr id="4" name="TextBox 4"/>
            <p:cNvSpPr txBox="1"/>
            <p:nvPr/>
          </p:nvSpPr>
          <p:spPr>
            <a:xfrm>
              <a:off x="0" y="-104775"/>
              <a:ext cx="4816593" cy="575551"/>
            </a:xfrm>
            <a:prstGeom prst="rect">
              <a:avLst/>
            </a:prstGeom>
          </p:spPr>
          <p:txBody>
            <a:bodyPr lIns="50800" tIns="50800" rIns="50800" bIns="50800" rtlCol="0" anchor="ctr"/>
            <a:lstStyle/>
            <a:p>
              <a:pPr algn="ctr">
                <a:lnSpc>
                  <a:spcPts val="3250"/>
                </a:lnSpc>
              </a:pPr>
              <a:endParaRPr/>
            </a:p>
          </p:txBody>
        </p:sp>
      </p:grpSp>
      <p:sp>
        <p:nvSpPr>
          <p:cNvPr id="5" name="Freeform 5"/>
          <p:cNvSpPr/>
          <p:nvPr/>
        </p:nvSpPr>
        <p:spPr>
          <a:xfrm>
            <a:off x="0" y="2620703"/>
            <a:ext cx="7692357" cy="6923121"/>
          </a:xfrm>
          <a:custGeom>
            <a:avLst/>
            <a:gdLst/>
            <a:ahLst/>
            <a:cxnLst/>
            <a:rect l="l" t="t" r="r" b="b"/>
            <a:pathLst>
              <a:path w="7692357" h="6923121">
                <a:moveTo>
                  <a:pt x="0" y="0"/>
                </a:moveTo>
                <a:lnTo>
                  <a:pt x="7692357" y="0"/>
                </a:lnTo>
                <a:lnTo>
                  <a:pt x="7692357" y="6923121"/>
                </a:lnTo>
                <a:lnTo>
                  <a:pt x="0" y="6923121"/>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8202426" y="2206695"/>
            <a:ext cx="9415381" cy="7216142"/>
          </a:xfrm>
          <a:prstGeom prst="rect">
            <a:avLst/>
          </a:prstGeom>
        </p:spPr>
        <p:txBody>
          <a:bodyPr lIns="0" tIns="0" rIns="0" bIns="0" rtlCol="0" anchor="t">
            <a:spAutoFit/>
          </a:bodyPr>
          <a:lstStyle/>
          <a:p>
            <a:pPr algn="l">
              <a:lnSpc>
                <a:spcPts val="5114"/>
              </a:lnSpc>
            </a:pPr>
            <a:r>
              <a:rPr lang="en-US" sz="3299">
                <a:solidFill>
                  <a:srgbClr val="1B2848"/>
                </a:solidFill>
                <a:latin typeface="Mont"/>
                <a:ea typeface="Mont"/>
                <a:cs typeface="Mont"/>
                <a:sym typeface="Mont"/>
              </a:rPr>
              <a:t>Give the students 2 pieces of paper and ask them to put one on the table and screw up the other one as tightly as they can. Once they have done this, ask them to unravel the screwed up piece of paper and try to straighten it out the best they can. Then ask the students to hold up the two pieces of paper and compare the differences. Then you can reiterate to them that no matter how much you try to straighten things out, the scars of bullying remain. </a:t>
            </a:r>
          </a:p>
        </p:txBody>
      </p:sp>
      <p:sp>
        <p:nvSpPr>
          <p:cNvPr id="7" name="TextBox 7"/>
          <p:cNvSpPr txBox="1"/>
          <p:nvPr/>
        </p:nvSpPr>
        <p:spPr>
          <a:xfrm>
            <a:off x="914400" y="140117"/>
            <a:ext cx="17262521" cy="1514089"/>
          </a:xfrm>
          <a:prstGeom prst="rect">
            <a:avLst/>
          </a:prstGeom>
        </p:spPr>
        <p:txBody>
          <a:bodyPr lIns="0" tIns="0" rIns="0" bIns="0" rtlCol="0" anchor="t">
            <a:spAutoFit/>
          </a:bodyPr>
          <a:lstStyle/>
          <a:p>
            <a:pPr algn="l">
              <a:lnSpc>
                <a:spcPts val="10368"/>
              </a:lnSpc>
            </a:pPr>
            <a:r>
              <a:rPr lang="en-US" sz="7200" b="1" dirty="0">
                <a:solidFill>
                  <a:srgbClr val="1B2848"/>
                </a:solidFill>
                <a:latin typeface="Mont Bold"/>
                <a:ea typeface="Mont Bold"/>
                <a:cs typeface="Mont Bold"/>
                <a:sym typeface="Mont Bold"/>
              </a:rPr>
              <a:t>Bullying task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ealing with bullying in school">
            <a:hlinkClick r:id="" action="ppaction://media"/>
            <a:extLst>
              <a:ext uri="{FF2B5EF4-FFF2-40B4-BE49-F238E27FC236}">
                <a16:creationId xmlns:a16="http://schemas.microsoft.com/office/drawing/2014/main" id="{E68161F9-EB0F-EBC1-9B65-7C519B1A4B97}"/>
              </a:ext>
            </a:extLst>
          </p:cNvPr>
          <p:cNvPicPr>
            <a:picLocks noRot="1" noChangeAspect="1"/>
          </p:cNvPicPr>
          <p:nvPr>
            <a:videoFile r:link="rId1"/>
          </p:nvPr>
        </p:nvPicPr>
        <p:blipFill>
          <a:blip r:embed="rId4"/>
          <a:stretch>
            <a:fillRect/>
          </a:stretch>
        </p:blipFill>
        <p:spPr>
          <a:xfrm>
            <a:off x="0" y="0"/>
            <a:ext cx="18288000" cy="1032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20E10"/>
        </a:solidFill>
        <a:effectLst/>
      </p:bgPr>
    </p:bg>
    <p:spTree>
      <p:nvGrpSpPr>
        <p:cNvPr id="1" name=""/>
        <p:cNvGrpSpPr/>
        <p:nvPr/>
      </p:nvGrpSpPr>
      <p:grpSpPr>
        <a:xfrm>
          <a:off x="0" y="0"/>
          <a:ext cx="0" cy="0"/>
          <a:chOff x="0" y="0"/>
          <a:chExt cx="0" cy="0"/>
        </a:xfrm>
      </p:grpSpPr>
      <p:grpSp>
        <p:nvGrpSpPr>
          <p:cNvPr id="2" name="Group 2"/>
          <p:cNvGrpSpPr/>
          <p:nvPr/>
        </p:nvGrpSpPr>
        <p:grpSpPr>
          <a:xfrm>
            <a:off x="704755" y="647607"/>
            <a:ext cx="16953246" cy="8992450"/>
            <a:chOff x="0" y="0"/>
            <a:chExt cx="4465053" cy="2368382"/>
          </a:xfrm>
        </p:grpSpPr>
        <p:sp>
          <p:nvSpPr>
            <p:cNvPr id="3" name="Freeform 3"/>
            <p:cNvSpPr/>
            <p:nvPr/>
          </p:nvSpPr>
          <p:spPr>
            <a:xfrm>
              <a:off x="0" y="0"/>
              <a:ext cx="4465053" cy="2368382"/>
            </a:xfrm>
            <a:custGeom>
              <a:avLst/>
              <a:gdLst/>
              <a:ahLst/>
              <a:cxnLst/>
              <a:rect l="l" t="t" r="r" b="b"/>
              <a:pathLst>
                <a:path w="4465053" h="2368382">
                  <a:moveTo>
                    <a:pt x="23290" y="0"/>
                  </a:moveTo>
                  <a:lnTo>
                    <a:pt x="4441763" y="0"/>
                  </a:lnTo>
                  <a:cubicBezTo>
                    <a:pt x="4454625" y="0"/>
                    <a:pt x="4465053" y="10427"/>
                    <a:pt x="4465053" y="23290"/>
                  </a:cubicBezTo>
                  <a:lnTo>
                    <a:pt x="4465053" y="2345092"/>
                  </a:lnTo>
                  <a:cubicBezTo>
                    <a:pt x="4465053" y="2351269"/>
                    <a:pt x="4462599" y="2357193"/>
                    <a:pt x="4458231" y="2361560"/>
                  </a:cubicBezTo>
                  <a:cubicBezTo>
                    <a:pt x="4453863" y="2365928"/>
                    <a:pt x="4447940" y="2368382"/>
                    <a:pt x="4441763" y="2368382"/>
                  </a:cubicBezTo>
                  <a:lnTo>
                    <a:pt x="23290" y="2368382"/>
                  </a:lnTo>
                  <a:cubicBezTo>
                    <a:pt x="17113" y="2368382"/>
                    <a:pt x="11189" y="2365928"/>
                    <a:pt x="6821" y="2361560"/>
                  </a:cubicBezTo>
                  <a:cubicBezTo>
                    <a:pt x="2454" y="2357193"/>
                    <a:pt x="0" y="2351269"/>
                    <a:pt x="0" y="2345092"/>
                  </a:cubicBezTo>
                  <a:lnTo>
                    <a:pt x="0" y="23290"/>
                  </a:lnTo>
                  <a:cubicBezTo>
                    <a:pt x="0" y="17113"/>
                    <a:pt x="2454" y="11189"/>
                    <a:pt x="6821" y="6821"/>
                  </a:cubicBezTo>
                  <a:cubicBezTo>
                    <a:pt x="11189" y="2454"/>
                    <a:pt x="17113" y="0"/>
                    <a:pt x="23290" y="0"/>
                  </a:cubicBezTo>
                  <a:close/>
                </a:path>
              </a:pathLst>
            </a:custGeom>
            <a:solidFill>
              <a:srgbClr val="DEDBD0"/>
            </a:solidFill>
          </p:spPr>
          <p:txBody>
            <a:bodyPr/>
            <a:lstStyle/>
            <a:p>
              <a:endParaRPr lang="en-GB"/>
            </a:p>
          </p:txBody>
        </p:sp>
        <p:sp>
          <p:nvSpPr>
            <p:cNvPr id="4" name="TextBox 4"/>
            <p:cNvSpPr txBox="1"/>
            <p:nvPr/>
          </p:nvSpPr>
          <p:spPr>
            <a:xfrm>
              <a:off x="0" y="-104775"/>
              <a:ext cx="4465053" cy="2473157"/>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26174" y="1395032"/>
            <a:ext cx="765953" cy="765953"/>
          </a:xfrm>
          <a:custGeom>
            <a:avLst/>
            <a:gdLst/>
            <a:ahLst/>
            <a:cxnLst/>
            <a:rect l="l" t="t" r="r" b="b"/>
            <a:pathLst>
              <a:path w="765953" h="765953">
                <a:moveTo>
                  <a:pt x="0" y="0"/>
                </a:moveTo>
                <a:lnTo>
                  <a:pt x="765953" y="0"/>
                </a:lnTo>
                <a:lnTo>
                  <a:pt x="765953" y="765953"/>
                </a:lnTo>
                <a:lnTo>
                  <a:pt x="0" y="7659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184912" y="2730014"/>
            <a:ext cx="848476" cy="848476"/>
          </a:xfrm>
          <a:custGeom>
            <a:avLst/>
            <a:gdLst/>
            <a:ahLst/>
            <a:cxnLst/>
            <a:rect l="l" t="t" r="r" b="b"/>
            <a:pathLst>
              <a:path w="848476" h="848476">
                <a:moveTo>
                  <a:pt x="0" y="0"/>
                </a:moveTo>
                <a:lnTo>
                  <a:pt x="848476" y="0"/>
                </a:lnTo>
                <a:lnTo>
                  <a:pt x="848476" y="848476"/>
                </a:lnTo>
                <a:lnTo>
                  <a:pt x="0" y="8484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1156291" y="4149990"/>
            <a:ext cx="877097" cy="877097"/>
          </a:xfrm>
          <a:custGeom>
            <a:avLst/>
            <a:gdLst/>
            <a:ahLst/>
            <a:cxnLst/>
            <a:rect l="l" t="t" r="r" b="b"/>
            <a:pathLst>
              <a:path w="877097" h="877097">
                <a:moveTo>
                  <a:pt x="0" y="0"/>
                </a:moveTo>
                <a:lnTo>
                  <a:pt x="877097" y="0"/>
                </a:lnTo>
                <a:lnTo>
                  <a:pt x="877097" y="877097"/>
                </a:lnTo>
                <a:lnTo>
                  <a:pt x="0" y="8770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 name="Freeform 8"/>
          <p:cNvSpPr/>
          <p:nvPr/>
        </p:nvSpPr>
        <p:spPr>
          <a:xfrm>
            <a:off x="1156291" y="5528705"/>
            <a:ext cx="910636" cy="910636"/>
          </a:xfrm>
          <a:custGeom>
            <a:avLst/>
            <a:gdLst/>
            <a:ahLst/>
            <a:cxnLst/>
            <a:rect l="l" t="t" r="r" b="b"/>
            <a:pathLst>
              <a:path w="910636" h="910636">
                <a:moveTo>
                  <a:pt x="0" y="0"/>
                </a:moveTo>
                <a:lnTo>
                  <a:pt x="910636" y="0"/>
                </a:lnTo>
                <a:lnTo>
                  <a:pt x="910636" y="910635"/>
                </a:lnTo>
                <a:lnTo>
                  <a:pt x="0" y="91063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 name="TextBox 9"/>
          <p:cNvSpPr txBox="1"/>
          <p:nvPr/>
        </p:nvSpPr>
        <p:spPr>
          <a:xfrm>
            <a:off x="2357693" y="914611"/>
            <a:ext cx="14739243" cy="6755597"/>
          </a:xfrm>
          <a:prstGeom prst="rect">
            <a:avLst/>
          </a:prstGeom>
        </p:spPr>
        <p:txBody>
          <a:bodyPr lIns="0" tIns="0" rIns="0" bIns="0" rtlCol="0" anchor="t">
            <a:spAutoFit/>
          </a:bodyPr>
          <a:lstStyle/>
          <a:p>
            <a:pPr algn="l">
              <a:lnSpc>
                <a:spcPts val="10854"/>
              </a:lnSpc>
            </a:pPr>
            <a:r>
              <a:rPr lang="en-US" sz="5373" b="1">
                <a:solidFill>
                  <a:srgbClr val="000000"/>
                </a:solidFill>
                <a:latin typeface="Domus Bold"/>
                <a:ea typeface="Domus Bold"/>
                <a:cs typeface="Domus Bold"/>
                <a:sym typeface="Domus Bold"/>
              </a:rPr>
              <a:t>Free helpline:</a:t>
            </a:r>
            <a:r>
              <a:rPr lang="en-US" sz="5373">
                <a:solidFill>
                  <a:srgbClr val="000000"/>
                </a:solidFill>
                <a:latin typeface="Domus"/>
                <a:ea typeface="Domus"/>
                <a:cs typeface="Domus"/>
                <a:sym typeface="Domus"/>
              </a:rPr>
              <a:t> 0808 800 2222 (9am-9pm)</a:t>
            </a:r>
          </a:p>
          <a:p>
            <a:pPr algn="l">
              <a:lnSpc>
                <a:spcPts val="10854"/>
              </a:lnSpc>
            </a:pPr>
            <a:r>
              <a:rPr lang="en-US" sz="5373" b="1">
                <a:solidFill>
                  <a:srgbClr val="000000"/>
                </a:solidFill>
                <a:latin typeface="Domus Bold"/>
                <a:ea typeface="Domus Bold"/>
                <a:cs typeface="Domus Bold"/>
                <a:sym typeface="Domus Bold"/>
              </a:rPr>
              <a:t>Website:</a:t>
            </a:r>
            <a:r>
              <a:rPr lang="en-US" sz="5373">
                <a:solidFill>
                  <a:srgbClr val="000000"/>
                </a:solidFill>
                <a:latin typeface="Domus"/>
                <a:ea typeface="Domus"/>
                <a:cs typeface="Domus"/>
                <a:sym typeface="Domus"/>
              </a:rPr>
              <a:t> www.coramfamilylives.org.uk </a:t>
            </a:r>
          </a:p>
          <a:p>
            <a:pPr algn="l">
              <a:lnSpc>
                <a:spcPts val="10854"/>
              </a:lnSpc>
            </a:pPr>
            <a:r>
              <a:rPr lang="en-US" sz="5373" b="1">
                <a:solidFill>
                  <a:srgbClr val="000000"/>
                </a:solidFill>
                <a:latin typeface="Domus Bold"/>
                <a:ea typeface="Domus Bold"/>
                <a:cs typeface="Domus Bold"/>
                <a:sym typeface="Domus Bold"/>
              </a:rPr>
              <a:t>Email:</a:t>
            </a:r>
            <a:r>
              <a:rPr lang="en-US" sz="5373">
                <a:solidFill>
                  <a:srgbClr val="000000"/>
                </a:solidFill>
                <a:latin typeface="Domus"/>
                <a:ea typeface="Domus"/>
                <a:cs typeface="Domus"/>
                <a:sym typeface="Domus"/>
              </a:rPr>
              <a:t> askus@coramfamilylives.org.uk </a:t>
            </a:r>
          </a:p>
          <a:p>
            <a:pPr algn="l">
              <a:lnSpc>
                <a:spcPts val="10854"/>
              </a:lnSpc>
            </a:pPr>
            <a:r>
              <a:rPr lang="en-US" sz="5373" b="1">
                <a:solidFill>
                  <a:srgbClr val="000000"/>
                </a:solidFill>
                <a:latin typeface="Domus Bold"/>
                <a:ea typeface="Domus Bold"/>
                <a:cs typeface="Domus Bold"/>
                <a:sym typeface="Domus Bold"/>
              </a:rPr>
              <a:t>Live chat: </a:t>
            </a:r>
            <a:r>
              <a:rPr lang="en-US" sz="5373">
                <a:solidFill>
                  <a:srgbClr val="000000"/>
                </a:solidFill>
                <a:latin typeface="Domus"/>
                <a:ea typeface="Domus"/>
                <a:cs typeface="Domus"/>
                <a:sym typeface="Domus"/>
              </a:rPr>
              <a:t>Via website </a:t>
            </a:r>
          </a:p>
          <a:p>
            <a:pPr algn="l">
              <a:lnSpc>
                <a:spcPts val="10854"/>
              </a:lnSpc>
            </a:pPr>
            <a:r>
              <a:rPr lang="en-US" sz="5373" b="1">
                <a:solidFill>
                  <a:srgbClr val="000000"/>
                </a:solidFill>
                <a:latin typeface="Domus Bold"/>
                <a:ea typeface="Domus Bold"/>
                <a:cs typeface="Domus Bold"/>
                <a:sym typeface="Domus Bold"/>
              </a:rPr>
              <a:t>WhatsApp:</a:t>
            </a:r>
            <a:r>
              <a:rPr lang="en-US" sz="5373">
                <a:solidFill>
                  <a:srgbClr val="000000"/>
                </a:solidFill>
                <a:latin typeface="Domus"/>
                <a:ea typeface="Domus"/>
                <a:cs typeface="Domus"/>
                <a:sym typeface="Domus"/>
              </a:rPr>
              <a:t> Message us on 07441 444125</a:t>
            </a:r>
          </a:p>
        </p:txBody>
      </p:sp>
      <p:sp>
        <p:nvSpPr>
          <p:cNvPr id="10" name="Freeform 10"/>
          <p:cNvSpPr/>
          <p:nvPr/>
        </p:nvSpPr>
        <p:spPr>
          <a:xfrm>
            <a:off x="1184912" y="6845674"/>
            <a:ext cx="824535" cy="824535"/>
          </a:xfrm>
          <a:custGeom>
            <a:avLst/>
            <a:gdLst/>
            <a:ahLst/>
            <a:cxnLst/>
            <a:rect l="l" t="t" r="r" b="b"/>
            <a:pathLst>
              <a:path w="824535" h="824535">
                <a:moveTo>
                  <a:pt x="0" y="0"/>
                </a:moveTo>
                <a:lnTo>
                  <a:pt x="824535" y="0"/>
                </a:lnTo>
                <a:lnTo>
                  <a:pt x="824535" y="824535"/>
                </a:lnTo>
                <a:lnTo>
                  <a:pt x="0" y="8245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 name="Freeform 11"/>
          <p:cNvSpPr/>
          <p:nvPr/>
        </p:nvSpPr>
        <p:spPr>
          <a:xfrm>
            <a:off x="10938286" y="7890797"/>
            <a:ext cx="6321014" cy="1367503"/>
          </a:xfrm>
          <a:custGeom>
            <a:avLst/>
            <a:gdLst/>
            <a:ahLst/>
            <a:cxnLst/>
            <a:rect l="l" t="t" r="r" b="b"/>
            <a:pathLst>
              <a:path w="6321014" h="1367503">
                <a:moveTo>
                  <a:pt x="0" y="0"/>
                </a:moveTo>
                <a:lnTo>
                  <a:pt x="6321014" y="0"/>
                </a:lnTo>
                <a:lnTo>
                  <a:pt x="6321014" y="1367503"/>
                </a:lnTo>
                <a:lnTo>
                  <a:pt x="0" y="1367503"/>
                </a:lnTo>
                <a:lnTo>
                  <a:pt x="0" y="0"/>
                </a:lnTo>
                <a:close/>
              </a:path>
            </a:pathLst>
          </a:custGeom>
          <a:blipFill>
            <a:blip r:embed="rId12"/>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590</Words>
  <Application>Microsoft Office PowerPoint</Application>
  <PresentationFormat>Custom</PresentationFormat>
  <Paragraphs>86</Paragraphs>
  <Slides>12</Slides>
  <Notes>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Mont Bold</vt:lpstr>
      <vt:lpstr>Arial</vt:lpstr>
      <vt:lpstr>Mont Italics</vt:lpstr>
      <vt:lpstr>Domus</vt:lpstr>
      <vt:lpstr>Aptos</vt:lpstr>
      <vt:lpstr>Domus Bold</vt:lpstr>
      <vt:lpstr>Mont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 bullying week presentation</dc:title>
  <cp:lastModifiedBy>Nishma Shah</cp:lastModifiedBy>
  <cp:revision>2</cp:revision>
  <dcterms:created xsi:type="dcterms:W3CDTF">2006-08-16T00:00:00Z</dcterms:created>
  <dcterms:modified xsi:type="dcterms:W3CDTF">2026-08-13T12:28:42Z</dcterms:modified>
  <dc:identifier>DAFzwPJBmy0</dc:identifier>
</cp:coreProperties>
</file>